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eading Now 71-78" charset="1" panose="00000000000000000000"/>
      <p:regular r:id="rId26"/>
    </p:embeddedFont>
    <p:embeddedFont>
      <p:font typeface="Canva Sans" charset="1" panose="020B0503030501040103"/>
      <p:regular r:id="rId27"/>
    </p:embeddedFont>
    <p:embeddedFont>
      <p:font typeface="Open Sans Ultra-Bold" charset="1" panose="00000000000000000000"/>
      <p:regular r:id="rId28"/>
    </p:embeddedFont>
    <p:embeddedFont>
      <p:font typeface="League Gothic" charset="1" panose="00000500000000000000"/>
      <p:regular r:id="rId30"/>
    </p:embeddedFont>
    <p:embeddedFont>
      <p:font typeface="League Spartan" charset="1" panose="00000800000000000000"/>
      <p:regular r:id="rId31"/>
    </p:embeddedFont>
    <p:embeddedFont>
      <p:font typeface="Poppins" charset="1" panose="00000500000000000000"/>
      <p:regular r:id="rId33"/>
    </p:embeddedFont>
    <p:embeddedFont>
      <p:font typeface="Open Sans" charset="1" panose="00000000000000000000"/>
      <p:regular r:id="rId34"/>
    </p:embeddedFont>
    <p:embeddedFont>
      <p:font typeface="DM Sans" charset="1" panose="00000000000000000000"/>
      <p:regular r:id="rId37"/>
    </p:embeddedFont>
    <p:embeddedFont>
      <p:font typeface="Mero Thai Bold" charset="1" panose="00000500000000000000"/>
      <p:regular r:id="rId38"/>
    </p:embeddedFont>
    <p:embeddedFont>
      <p:font typeface="Mero Thai" charset="1" panose="00000500000000000000"/>
      <p:regular r:id="rId39"/>
    </p:embeddedFont>
    <p:embeddedFont>
      <p:font typeface="Intro Rust" charset="1" panose="00000500000000000000"/>
      <p:regular r:id="rId40"/>
    </p:embeddedFont>
    <p:embeddedFont>
      <p:font typeface="Canva Sans Bold" charset="1" panose="020B0803030501040103"/>
      <p:regular r:id="rId41"/>
    </p:embeddedFont>
    <p:embeddedFont>
      <p:font typeface="DM Sans Bold" charset="1" panose="00000000000000000000"/>
      <p:regular r:id="rId42"/>
    </p:embeddedFont>
    <p:embeddedFont>
      <p:font typeface="Public Sans Bold" charset="1" panose="00000000000000000000"/>
      <p:regular r:id="rId43"/>
    </p:embeddedFont>
    <p:embeddedFont>
      <p:font typeface="Open Sauce Bold" charset="1" panose="00000800000000000000"/>
      <p:regular r:id="rId46"/>
    </p:embeddedFont>
    <p:embeddedFont>
      <p:font typeface="Heading Now 71-78 Bold" charset="1" panose="00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Slides/notesSlide3.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4.xml" Type="http://schemas.openxmlformats.org/officeDocument/2006/relationships/notesSlide"/><Relationship Id="rId36" Target="notesSlides/notesSlide5.xml" Type="http://schemas.openxmlformats.org/officeDocument/2006/relationships/note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Slides/notesSlide6.xml" Type="http://schemas.openxmlformats.org/officeDocument/2006/relationships/notesSlide"/><Relationship Id="rId45" Target="notesSlides/notesSlide7.xml" Type="http://schemas.openxmlformats.org/officeDocument/2006/relationships/notesSlide"/><Relationship Id="rId46" Target="fonts/font46.fntdata" Type="http://schemas.openxmlformats.org/officeDocument/2006/relationships/font"/><Relationship Id="rId47" Target="notesSlides/notesSlide8.xml" Type="http://schemas.openxmlformats.org/officeDocument/2006/relationships/notesSlide"/><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“Hola buenas tardes a todos los presentes, hoy les vamos a presentar el proyecto que estamos desarrollando  :es una plataforma digital para la recepción y gestión de viviendas bajo el subsidio DS49.”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“Bueno El proyecto se trabajara con la ONG TECHO ,  una organización sin fines de lucro que trabaja con un subsuido del gobierno de chile .El DS49 es un subsidio habitacional que ayuda a familias de bajos recursos a acceder a una vivienda.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El proceso de el subsidio ds49 tiene varias etapas: primero la postulación de las familias registradas en el Registro social de hogares , después la selección que hace el MINVU y el Serviu, más tarde viene la etapa de construcción que realizan constructoras o fundaciones como TECHO, luego las ultimas etapas del proceso viene nuestra problemática, la entrega y postventa, donde se gestionan reparaciones y reclamos.”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problema es que este proceso no es del todo eficiente,por el trabajo manual y falta de digitalización . Hoy en día encontramos errores y duplicidad de información, lo que genera retrasos en la gestión. Además, las familias se sienten ansiosas porque no tienen claridad sobre el estado de sus trámites ni transparencia en la información final de la vivienda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“Este proyecto sera desarrollado por nosotros dos. Nos propusimos aplicar las herramientas que hemos aprendido en la carrera, pero sobre todo, generar un aporte social real.”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Hoy hablaremos sobre los entregables fundamentales de nuestro proyecto. [Mira a la audiencia y sonríe para captar su atención al inicio.]</a:t>
            </a:r>
          </a:p>
          <a:p>
            <a:r>
              <a:rPr lang="en-US"/>
              <a:t/>
            </a:r>
          </a:p>
          <a:p>
            <a:r>
              <a:rPr lang="en-US"/>
              <a:t>Primero, tenemos la planilla de requerimientos. Este documento es esencial para asegurar que todos los objetivos y necesidades del proyecto estén claramente definidos. [Pausa breve.]</a:t>
            </a:r>
          </a:p>
          <a:p>
            <a:r>
              <a:rPr lang="en-US"/>
              <a:t/>
            </a:r>
          </a:p>
          <a:p>
            <a:r>
              <a:rPr lang="en-US"/>
              <a:t>En segundo lugar, los mockups de los 3 módulos que hemos desarrollado. Estos son representaciones visuales clave que nos permiten visualizar el diseño y funcionalidad antes de la implementación. [Haz un gesto con las manos para enfatizar la importancia de los mockups.]</a:t>
            </a:r>
          </a:p>
          <a:p>
            <a:r>
              <a:rPr lang="en-US"/>
              <a:t/>
            </a:r>
          </a:p>
          <a:p>
            <a:r>
              <a:rPr lang="en-US"/>
              <a:t>Luego, tenemos el repositorio y las pruebas automatizadas. Es crucial para mantener un código limpio y funcional, asegurando la calidad del software a lo largo del desarrollo. [Pausa para que la audiencia reflexione sobre la importancia de la calidad.]</a:t>
            </a:r>
          </a:p>
          <a:p>
            <a:r>
              <a:rPr lang="en-US"/>
              <a:t/>
            </a:r>
          </a:p>
          <a:p>
            <a:r>
              <a:rPr lang="en-US"/>
              <a:t>Pasando a la parte final del proyecto, destacamos la creación de un MVP funcional de la plataforma web. Este producto mínimo viable es la base sobre la cual construiremos versiones más avanzadas. [Haz contacto visual con diferentes personas en la audiencia.]</a:t>
            </a:r>
          </a:p>
          <a:p>
            <a:r>
              <a:rPr lang="en-US"/>
              <a:t/>
            </a:r>
          </a:p>
          <a:p>
            <a:r>
              <a:rPr lang="en-US"/>
              <a:t>Para cerrar, hemos preparado un manual de usuario y un informe técnico que detallan el uso y la arquitectura del sistema. Además, hemos recopilado evidencias finales que demuestran el cumplimiento de nuestros objetivos. [Pausa para que la audiencia procese la información.]</a:t>
            </a:r>
          </a:p>
          <a:p>
            <a:r>
              <a:rPr lang="en-US"/>
              <a:t/>
            </a:r>
          </a:p>
          <a:p>
            <a:r>
              <a:rPr lang="en-US"/>
              <a:t>Si tienen preguntas o necesitan más detalles sobre algún punto, estaré encantado de responder. [Finaliza con una sonrisa y un gesto abierto para invitar preguntas.]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conclusión, este proyecto busca mejorar la eficiencia y reducir los errores en el proceso de la entrega  y de la post-venta del subsidio DS49, pero sobre todo, entregar transparencia y confianza a las familias que esperan una vivienda. Más allá de lo técnico, sentimos que es una herramienta que puede tener un impacto social positivo, y nos permitirá a nosotros como estudiantes aplicar nuestros conocimientos en un problema real y cercano a la comunidad.”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“Este proyecto me permitió aplicar lo aprendido en la carrera a un problema real que afecta a muchas familias. Me di cuenta de cómo la tecnología puede tener un impacto social positivo y de la importancia de trabajar en equipo para lograr soluciones útiles y con sentido.”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9.svg" Type="http://schemas.openxmlformats.org/officeDocument/2006/relationships/image"/><Relationship Id="rId11" Target="../media/image110.png" Type="http://schemas.openxmlformats.org/officeDocument/2006/relationships/image"/><Relationship Id="rId12" Target="../media/image111.svg" Type="http://schemas.openxmlformats.org/officeDocument/2006/relationships/image"/><Relationship Id="rId13" Target="../media/image112.png" Type="http://schemas.openxmlformats.org/officeDocument/2006/relationships/image"/><Relationship Id="rId14" Target="../media/image113.svg" Type="http://schemas.openxmlformats.org/officeDocument/2006/relationships/image"/><Relationship Id="rId15" Target="../media/image114.png" Type="http://schemas.openxmlformats.org/officeDocument/2006/relationships/image"/><Relationship Id="rId16" Target="../media/image115.svg" Type="http://schemas.openxmlformats.org/officeDocument/2006/relationships/image"/><Relationship Id="rId17" Target="../media/image116.png" Type="http://schemas.openxmlformats.org/officeDocument/2006/relationships/image"/><Relationship Id="rId18" Target="../media/image117.svg" Type="http://schemas.openxmlformats.org/officeDocument/2006/relationships/image"/><Relationship Id="rId19" Target="../media/image118.png" Type="http://schemas.openxmlformats.org/officeDocument/2006/relationships/image"/><Relationship Id="rId2" Target="../media/image101.png" Type="http://schemas.openxmlformats.org/officeDocument/2006/relationships/image"/><Relationship Id="rId20" Target="../media/image119.svg" Type="http://schemas.openxmlformats.org/officeDocument/2006/relationships/image"/><Relationship Id="rId3" Target="../media/image102.svg" Type="http://schemas.openxmlformats.org/officeDocument/2006/relationships/image"/><Relationship Id="rId4" Target="../media/image103.jpeg" Type="http://schemas.openxmlformats.org/officeDocument/2006/relationships/image"/><Relationship Id="rId5" Target="../media/image104.png" Type="http://schemas.openxmlformats.org/officeDocument/2006/relationships/image"/><Relationship Id="rId6" Target="../media/image105.svg" Type="http://schemas.openxmlformats.org/officeDocument/2006/relationships/image"/><Relationship Id="rId7" Target="../media/image106.png" Type="http://schemas.openxmlformats.org/officeDocument/2006/relationships/image"/><Relationship Id="rId8" Target="../media/image107.svg" Type="http://schemas.openxmlformats.org/officeDocument/2006/relationships/image"/><Relationship Id="rId9" Target="../media/image10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8.svg" Type="http://schemas.openxmlformats.org/officeDocument/2006/relationships/image"/><Relationship Id="rId11" Target="../media/image129.png" Type="http://schemas.openxmlformats.org/officeDocument/2006/relationships/image"/><Relationship Id="rId12" Target="../media/image130.png" Type="http://schemas.openxmlformats.org/officeDocument/2006/relationships/image"/><Relationship Id="rId13" Target="../media/image131.png" Type="http://schemas.openxmlformats.org/officeDocument/2006/relationships/image"/><Relationship Id="rId14" Target="../media/image132.svg" Type="http://schemas.openxmlformats.org/officeDocument/2006/relationships/image"/><Relationship Id="rId15" Target="../media/image133.png" Type="http://schemas.openxmlformats.org/officeDocument/2006/relationships/image"/><Relationship Id="rId16" Target="../media/image134.svg" Type="http://schemas.openxmlformats.org/officeDocument/2006/relationships/image"/><Relationship Id="rId17" Target="../media/image118.png" Type="http://schemas.openxmlformats.org/officeDocument/2006/relationships/image"/><Relationship Id="rId18" Target="../media/image119.svg" Type="http://schemas.openxmlformats.org/officeDocument/2006/relationships/image"/><Relationship Id="rId19" Target="../media/image135.png" Type="http://schemas.openxmlformats.org/officeDocument/2006/relationships/image"/><Relationship Id="rId2" Target="../media/image120.jpeg" Type="http://schemas.openxmlformats.org/officeDocument/2006/relationships/image"/><Relationship Id="rId20" Target="../media/image136.svg" Type="http://schemas.openxmlformats.org/officeDocument/2006/relationships/image"/><Relationship Id="rId3" Target="../media/image121.png" Type="http://schemas.openxmlformats.org/officeDocument/2006/relationships/image"/><Relationship Id="rId4" Target="../media/image122.svg" Type="http://schemas.openxmlformats.org/officeDocument/2006/relationships/image"/><Relationship Id="rId5" Target="../media/image123.png" Type="http://schemas.openxmlformats.org/officeDocument/2006/relationships/image"/><Relationship Id="rId6" Target="../media/image124.png" Type="http://schemas.openxmlformats.org/officeDocument/2006/relationships/image"/><Relationship Id="rId7" Target="../media/image125.svg" Type="http://schemas.openxmlformats.org/officeDocument/2006/relationships/image"/><Relationship Id="rId8" Target="../media/image126.png" Type="http://schemas.openxmlformats.org/officeDocument/2006/relationships/image"/><Relationship Id="rId9" Target="../media/image1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5.svg" Type="http://schemas.openxmlformats.org/officeDocument/2006/relationships/image"/><Relationship Id="rId11" Target="../media/image146.png" Type="http://schemas.openxmlformats.org/officeDocument/2006/relationships/image"/><Relationship Id="rId12" Target="../media/image147.svg" Type="http://schemas.openxmlformats.org/officeDocument/2006/relationships/image"/><Relationship Id="rId13" Target="../media/image148.png" Type="http://schemas.openxmlformats.org/officeDocument/2006/relationships/image"/><Relationship Id="rId14" Target="../media/image149.svg" Type="http://schemas.openxmlformats.org/officeDocument/2006/relationships/image"/><Relationship Id="rId15" Target="../media/image150.png" Type="http://schemas.openxmlformats.org/officeDocument/2006/relationships/image"/><Relationship Id="rId16" Target="../media/image151.svg" Type="http://schemas.openxmlformats.org/officeDocument/2006/relationships/image"/><Relationship Id="rId17" Target="../media/image152.png" Type="http://schemas.openxmlformats.org/officeDocument/2006/relationships/image"/><Relationship Id="rId18" Target="../media/image153.svg" Type="http://schemas.openxmlformats.org/officeDocument/2006/relationships/image"/><Relationship Id="rId2" Target="../media/image137.jpeg" Type="http://schemas.openxmlformats.org/officeDocument/2006/relationships/image"/><Relationship Id="rId3" Target="../media/image138.png" Type="http://schemas.openxmlformats.org/officeDocument/2006/relationships/image"/><Relationship Id="rId4" Target="../media/image139.svg" Type="http://schemas.openxmlformats.org/officeDocument/2006/relationships/image"/><Relationship Id="rId5" Target="../media/image140.png" Type="http://schemas.openxmlformats.org/officeDocument/2006/relationships/image"/><Relationship Id="rId6" Target="../media/image141.svg" Type="http://schemas.openxmlformats.org/officeDocument/2006/relationships/image"/><Relationship Id="rId7" Target="../media/image142.png" Type="http://schemas.openxmlformats.org/officeDocument/2006/relationships/image"/><Relationship Id="rId8" Target="../media/image143.svg" Type="http://schemas.openxmlformats.org/officeDocument/2006/relationships/image"/><Relationship Id="rId9" Target="../media/image14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2.svg" Type="http://schemas.openxmlformats.org/officeDocument/2006/relationships/image"/><Relationship Id="rId11" Target="../media/image163.png" Type="http://schemas.openxmlformats.org/officeDocument/2006/relationships/image"/><Relationship Id="rId12" Target="../media/image164.svg" Type="http://schemas.openxmlformats.org/officeDocument/2006/relationships/image"/><Relationship Id="rId13" Target="../media/image165.png" Type="http://schemas.openxmlformats.org/officeDocument/2006/relationships/image"/><Relationship Id="rId14" Target="../media/image166.svg" Type="http://schemas.openxmlformats.org/officeDocument/2006/relationships/image"/><Relationship Id="rId2" Target="../media/image154.jpeg" Type="http://schemas.openxmlformats.org/officeDocument/2006/relationships/image"/><Relationship Id="rId3" Target="../media/image155.png" Type="http://schemas.openxmlformats.org/officeDocument/2006/relationships/image"/><Relationship Id="rId4" Target="../media/image156.png" Type="http://schemas.openxmlformats.org/officeDocument/2006/relationships/image"/><Relationship Id="rId5" Target="../media/image157.svg" Type="http://schemas.openxmlformats.org/officeDocument/2006/relationships/image"/><Relationship Id="rId6" Target="../media/image158.png" Type="http://schemas.openxmlformats.org/officeDocument/2006/relationships/image"/><Relationship Id="rId7" Target="../media/image159.svg" Type="http://schemas.openxmlformats.org/officeDocument/2006/relationships/image"/><Relationship Id="rId8" Target="../media/image160.png" Type="http://schemas.openxmlformats.org/officeDocument/2006/relationships/image"/><Relationship Id="rId9" Target="../media/image16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4.png" Type="http://schemas.openxmlformats.org/officeDocument/2006/relationships/image"/><Relationship Id="rId11" Target="../media/image175.svg" Type="http://schemas.openxmlformats.org/officeDocument/2006/relationships/image"/><Relationship Id="rId12" Target="../media/image176.png" Type="http://schemas.openxmlformats.org/officeDocument/2006/relationships/image"/><Relationship Id="rId13" Target="../media/image177.svg" Type="http://schemas.openxmlformats.org/officeDocument/2006/relationships/image"/><Relationship Id="rId14" Target="../media/image178.png" Type="http://schemas.openxmlformats.org/officeDocument/2006/relationships/image"/><Relationship Id="rId15" Target="../media/image179.svg" Type="http://schemas.openxmlformats.org/officeDocument/2006/relationships/image"/><Relationship Id="rId2" Target="../notesSlides/notesSlide6.xml" Type="http://schemas.openxmlformats.org/officeDocument/2006/relationships/notesSlide"/><Relationship Id="rId3" Target="../media/image167.png" Type="http://schemas.openxmlformats.org/officeDocument/2006/relationships/image"/><Relationship Id="rId4" Target="../media/image168.png" Type="http://schemas.openxmlformats.org/officeDocument/2006/relationships/image"/><Relationship Id="rId5" Target="../media/image169.svg" Type="http://schemas.openxmlformats.org/officeDocument/2006/relationships/image"/><Relationship Id="rId6" Target="../media/image170.png" Type="http://schemas.openxmlformats.org/officeDocument/2006/relationships/image"/><Relationship Id="rId7" Target="../media/image171.svg" Type="http://schemas.openxmlformats.org/officeDocument/2006/relationships/image"/><Relationship Id="rId8" Target="../media/image172.png" Type="http://schemas.openxmlformats.org/officeDocument/2006/relationships/image"/><Relationship Id="rId9" Target="../media/image17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7.png" Type="http://schemas.openxmlformats.org/officeDocument/2006/relationships/image"/><Relationship Id="rId11" Target="../media/image188.svg" Type="http://schemas.openxmlformats.org/officeDocument/2006/relationships/image"/><Relationship Id="rId12" Target="../media/image4.png" Type="http://schemas.openxmlformats.org/officeDocument/2006/relationships/image"/><Relationship Id="rId2" Target="../notesSlides/notesSlide7.xml" Type="http://schemas.openxmlformats.org/officeDocument/2006/relationships/notesSlide"/><Relationship Id="rId3" Target="../media/image180.png" Type="http://schemas.openxmlformats.org/officeDocument/2006/relationships/image"/><Relationship Id="rId4" Target="../media/image181.png" Type="http://schemas.openxmlformats.org/officeDocument/2006/relationships/image"/><Relationship Id="rId5" Target="../media/image182.svg" Type="http://schemas.openxmlformats.org/officeDocument/2006/relationships/image"/><Relationship Id="rId6" Target="../media/image183.png" Type="http://schemas.openxmlformats.org/officeDocument/2006/relationships/image"/><Relationship Id="rId7" Target="../media/image184.svg" Type="http://schemas.openxmlformats.org/officeDocument/2006/relationships/image"/><Relationship Id="rId8" Target="../media/image185.png" Type="http://schemas.openxmlformats.org/officeDocument/2006/relationships/image"/><Relationship Id="rId9" Target="../media/image18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6.png" Type="http://schemas.openxmlformats.org/officeDocument/2006/relationships/image"/><Relationship Id="rId11" Target="../media/image197.svg" Type="http://schemas.openxmlformats.org/officeDocument/2006/relationships/image"/><Relationship Id="rId2" Target="../notesSlides/notesSlide8.xml" Type="http://schemas.openxmlformats.org/officeDocument/2006/relationships/notesSlide"/><Relationship Id="rId3" Target="../media/image189.png" Type="http://schemas.openxmlformats.org/officeDocument/2006/relationships/image"/><Relationship Id="rId4" Target="../media/image190.png" Type="http://schemas.openxmlformats.org/officeDocument/2006/relationships/image"/><Relationship Id="rId5" Target="../media/image191.svg" Type="http://schemas.openxmlformats.org/officeDocument/2006/relationships/image"/><Relationship Id="rId6" Target="../media/image192.png" Type="http://schemas.openxmlformats.org/officeDocument/2006/relationships/image"/><Relationship Id="rId7" Target="../media/image193.svg" Type="http://schemas.openxmlformats.org/officeDocument/2006/relationships/image"/><Relationship Id="rId8" Target="../media/image194.png" Type="http://schemas.openxmlformats.org/officeDocument/2006/relationships/image"/><Relationship Id="rId9" Target="../media/image19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2" Target="../notesSlides/notesSlide2.xml" Type="http://schemas.openxmlformats.org/officeDocument/2006/relationships/notesSlid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notesSlides/notesSlide3.xml" Type="http://schemas.openxmlformats.org/officeDocument/2006/relationships/notesSlide"/><Relationship Id="rId20" Target="../media/image26.png" Type="http://schemas.openxmlformats.org/officeDocument/2006/relationships/image"/><Relationship Id="rId21" Target="../media/image27.svg" Type="http://schemas.openxmlformats.org/officeDocument/2006/relationships/image"/><Relationship Id="rId22" Target="../media/image28.png" Type="http://schemas.openxmlformats.org/officeDocument/2006/relationships/image"/><Relationship Id="rId23"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2" Target="../notesSlides/notesSlide4.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pn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png" Type="http://schemas.openxmlformats.org/officeDocument/2006/relationships/image"/><Relationship Id="rId14" Target="../media/image67.svg" Type="http://schemas.openxmlformats.org/officeDocument/2006/relationships/image"/><Relationship Id="rId15" Target="../media/image68.pn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18" Target="../media/image71.png" Type="http://schemas.openxmlformats.org/officeDocument/2006/relationships/image"/><Relationship Id="rId19" Target="../media/image72.svg" Type="http://schemas.openxmlformats.org/officeDocument/2006/relationships/image"/><Relationship Id="rId2" Target="../media/image55.png" Type="http://schemas.openxmlformats.org/officeDocument/2006/relationships/image"/><Relationship Id="rId20" Target="../media/image73.png" Type="http://schemas.openxmlformats.org/officeDocument/2006/relationships/image"/><Relationship Id="rId21" Target="../media/image74.sv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12" Target="../media/image84.png" Type="http://schemas.openxmlformats.org/officeDocument/2006/relationships/image"/><Relationship Id="rId13" Target="../media/image85.png" Type="http://schemas.openxmlformats.org/officeDocument/2006/relationships/image"/><Relationship Id="rId14" Target="../media/image86.svg" Type="http://schemas.openxmlformats.org/officeDocument/2006/relationships/image"/><Relationship Id="rId2" Target="../media/image75.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4.pn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svg" Type="http://schemas.openxmlformats.org/officeDocument/2006/relationships/image"/><Relationship Id="rId12" Target="../media/image97.png" Type="http://schemas.openxmlformats.org/officeDocument/2006/relationships/image"/><Relationship Id="rId13" Target="../media/image98.svg" Type="http://schemas.openxmlformats.org/officeDocument/2006/relationships/image"/><Relationship Id="rId14" Target="../media/image99.png" Type="http://schemas.openxmlformats.org/officeDocument/2006/relationships/image"/><Relationship Id="rId15" Target="../media/image100.svg" Type="http://schemas.openxmlformats.org/officeDocument/2006/relationships/image"/><Relationship Id="rId16" Target="../media/image5.png" Type="http://schemas.openxmlformats.org/officeDocument/2006/relationships/image"/><Relationship Id="rId2" Target="../media/image87.png" Type="http://schemas.openxmlformats.org/officeDocument/2006/relationships/image"/><Relationship Id="rId3" Target="../media/image88.svg" Type="http://schemas.openxmlformats.org/officeDocument/2006/relationships/image"/><Relationship Id="rId4" Target="../media/image89.png" Type="http://schemas.openxmlformats.org/officeDocument/2006/relationships/image"/><Relationship Id="rId5" Target="../media/image90.svg" Type="http://schemas.openxmlformats.org/officeDocument/2006/relationships/image"/><Relationship Id="rId6" Target="../media/image91.png" Type="http://schemas.openxmlformats.org/officeDocument/2006/relationships/image"/><Relationship Id="rId7" Target="../media/image92.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12035" cy="10300520"/>
          </a:xfrm>
          <a:custGeom>
            <a:avLst/>
            <a:gdLst/>
            <a:ahLst/>
            <a:cxnLst/>
            <a:rect r="r" b="b" t="t" l="l"/>
            <a:pathLst>
              <a:path h="10300520" w="18312035">
                <a:moveTo>
                  <a:pt x="0" y="0"/>
                </a:moveTo>
                <a:lnTo>
                  <a:pt x="18312035" y="0"/>
                </a:lnTo>
                <a:lnTo>
                  <a:pt x="18312035" y="10300520"/>
                </a:lnTo>
                <a:lnTo>
                  <a:pt x="0" y="10300520"/>
                </a:lnTo>
                <a:lnTo>
                  <a:pt x="0" y="0"/>
                </a:lnTo>
                <a:close/>
              </a:path>
            </a:pathLst>
          </a:custGeom>
          <a:blipFill>
            <a:blip r:embed="rId3"/>
            <a:stretch>
              <a:fillRect l="0" t="0" r="0" b="0"/>
            </a:stretch>
          </a:blipFill>
        </p:spPr>
      </p:sp>
      <p:sp>
        <p:nvSpPr>
          <p:cNvPr name="Freeform 3" id="3"/>
          <p:cNvSpPr/>
          <p:nvPr/>
        </p:nvSpPr>
        <p:spPr>
          <a:xfrm flipH="false" flipV="false" rot="0">
            <a:off x="0" y="-832397"/>
            <a:ext cx="11988361" cy="11988361"/>
          </a:xfrm>
          <a:custGeom>
            <a:avLst/>
            <a:gdLst/>
            <a:ahLst/>
            <a:cxnLst/>
            <a:rect r="r" b="b" t="t" l="l"/>
            <a:pathLst>
              <a:path h="11988361" w="11988361">
                <a:moveTo>
                  <a:pt x="0" y="0"/>
                </a:moveTo>
                <a:lnTo>
                  <a:pt x="11988361" y="0"/>
                </a:lnTo>
                <a:lnTo>
                  <a:pt x="11988361" y="11988360"/>
                </a:lnTo>
                <a:lnTo>
                  <a:pt x="0" y="119883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7747" y="-1625530"/>
            <a:ext cx="5832017" cy="7998398"/>
            <a:chOff x="0" y="0"/>
            <a:chExt cx="1537428" cy="2108527"/>
          </a:xfrm>
        </p:grpSpPr>
        <p:sp>
          <p:nvSpPr>
            <p:cNvPr name="Freeform 5" id="5"/>
            <p:cNvSpPr/>
            <p:nvPr/>
          </p:nvSpPr>
          <p:spPr>
            <a:xfrm flipH="false" flipV="false" rot="0">
              <a:off x="0" y="0"/>
              <a:ext cx="1537428" cy="2108527"/>
            </a:xfrm>
            <a:custGeom>
              <a:avLst/>
              <a:gdLst/>
              <a:ahLst/>
              <a:cxnLst/>
              <a:rect r="r" b="b" t="t" l="l"/>
              <a:pathLst>
                <a:path h="2108527" w="1537428">
                  <a:moveTo>
                    <a:pt x="0" y="0"/>
                  </a:moveTo>
                  <a:lnTo>
                    <a:pt x="1537428" y="0"/>
                  </a:lnTo>
                  <a:lnTo>
                    <a:pt x="1537428" y="2108527"/>
                  </a:lnTo>
                  <a:lnTo>
                    <a:pt x="0" y="2108527"/>
                  </a:lnTo>
                  <a:close/>
                </a:path>
              </a:pathLst>
            </a:custGeom>
            <a:solidFill>
              <a:srgbClr val="F0E4CE"/>
            </a:solidFill>
          </p:spPr>
        </p:sp>
        <p:sp>
          <p:nvSpPr>
            <p:cNvPr name="TextBox 6" id="6"/>
            <p:cNvSpPr txBox="true"/>
            <p:nvPr/>
          </p:nvSpPr>
          <p:spPr>
            <a:xfrm>
              <a:off x="0" y="-28575"/>
              <a:ext cx="1537428" cy="2137102"/>
            </a:xfrm>
            <a:prstGeom prst="rect">
              <a:avLst/>
            </a:prstGeom>
          </p:spPr>
          <p:txBody>
            <a:bodyPr anchor="ctr" rtlCol="false" tIns="36979" lIns="36979" bIns="36979" rIns="36979"/>
            <a:lstStyle/>
            <a:p>
              <a:pPr algn="ctr">
                <a:lnSpc>
                  <a:spcPts val="1936"/>
                </a:lnSpc>
                <a:spcBef>
                  <a:spcPct val="0"/>
                </a:spcBef>
              </a:pPr>
            </a:p>
          </p:txBody>
        </p:sp>
      </p:grpSp>
      <p:grpSp>
        <p:nvGrpSpPr>
          <p:cNvPr name="Group 7" id="7"/>
          <p:cNvGrpSpPr/>
          <p:nvPr/>
        </p:nvGrpSpPr>
        <p:grpSpPr>
          <a:xfrm rot="0">
            <a:off x="1027747" y="4123531"/>
            <a:ext cx="5832017" cy="4498673"/>
            <a:chOff x="0" y="0"/>
            <a:chExt cx="1279050" cy="986627"/>
          </a:xfrm>
        </p:grpSpPr>
        <p:sp>
          <p:nvSpPr>
            <p:cNvPr name="Freeform 8" id="8"/>
            <p:cNvSpPr/>
            <p:nvPr/>
          </p:nvSpPr>
          <p:spPr>
            <a:xfrm flipH="false" flipV="false" rot="0">
              <a:off x="0" y="0"/>
              <a:ext cx="1279050" cy="986627"/>
            </a:xfrm>
            <a:custGeom>
              <a:avLst/>
              <a:gdLst/>
              <a:ahLst/>
              <a:cxnLst/>
              <a:rect r="r" b="b" t="t" l="l"/>
              <a:pathLst>
                <a:path h="986627" w="1279050">
                  <a:moveTo>
                    <a:pt x="639525" y="0"/>
                  </a:moveTo>
                  <a:cubicBezTo>
                    <a:pt x="286325" y="0"/>
                    <a:pt x="0" y="220864"/>
                    <a:pt x="0" y="493314"/>
                  </a:cubicBezTo>
                  <a:cubicBezTo>
                    <a:pt x="0" y="765763"/>
                    <a:pt x="286325" y="986627"/>
                    <a:pt x="639525" y="986627"/>
                  </a:cubicBezTo>
                  <a:cubicBezTo>
                    <a:pt x="992725" y="986627"/>
                    <a:pt x="1279050" y="765763"/>
                    <a:pt x="1279050" y="493314"/>
                  </a:cubicBezTo>
                  <a:cubicBezTo>
                    <a:pt x="1279050" y="220864"/>
                    <a:pt x="992725" y="0"/>
                    <a:pt x="639525" y="0"/>
                  </a:cubicBezTo>
                  <a:close/>
                </a:path>
              </a:pathLst>
            </a:custGeom>
            <a:solidFill>
              <a:srgbClr val="F0E4CE"/>
            </a:solidFill>
          </p:spPr>
        </p:sp>
        <p:sp>
          <p:nvSpPr>
            <p:cNvPr name="TextBox 9" id="9"/>
            <p:cNvSpPr txBox="true"/>
            <p:nvPr/>
          </p:nvSpPr>
          <p:spPr>
            <a:xfrm>
              <a:off x="119911" y="63921"/>
              <a:ext cx="1039228" cy="830210"/>
            </a:xfrm>
            <a:prstGeom prst="rect">
              <a:avLst/>
            </a:prstGeom>
          </p:spPr>
          <p:txBody>
            <a:bodyPr anchor="ctr" rtlCol="false" tIns="36979" lIns="36979" bIns="36979" rIns="36979"/>
            <a:lstStyle/>
            <a:p>
              <a:pPr algn="ctr">
                <a:lnSpc>
                  <a:spcPts val="1936"/>
                </a:lnSpc>
              </a:pPr>
            </a:p>
          </p:txBody>
        </p:sp>
      </p:grpSp>
      <p:sp>
        <p:nvSpPr>
          <p:cNvPr name="Freeform 10" id="10"/>
          <p:cNvSpPr/>
          <p:nvPr/>
        </p:nvSpPr>
        <p:spPr>
          <a:xfrm flipH="false" flipV="false" rot="0">
            <a:off x="1027747" y="3950698"/>
            <a:ext cx="5832017" cy="2422170"/>
          </a:xfrm>
          <a:custGeom>
            <a:avLst/>
            <a:gdLst/>
            <a:ahLst/>
            <a:cxnLst/>
            <a:rect r="r" b="b" t="t" l="l"/>
            <a:pathLst>
              <a:path h="2422170" w="5832017">
                <a:moveTo>
                  <a:pt x="0" y="0"/>
                </a:moveTo>
                <a:lnTo>
                  <a:pt x="5832018" y="0"/>
                </a:lnTo>
                <a:lnTo>
                  <a:pt x="5832018" y="2422170"/>
                </a:lnTo>
                <a:lnTo>
                  <a:pt x="0" y="2422170"/>
                </a:lnTo>
                <a:lnTo>
                  <a:pt x="0" y="0"/>
                </a:lnTo>
                <a:close/>
              </a:path>
            </a:pathLst>
          </a:custGeom>
          <a:blipFill>
            <a:blip r:embed="rId6"/>
            <a:stretch>
              <a:fillRect l="0" t="-73567" r="0" b="-67209"/>
            </a:stretch>
          </a:blipFill>
        </p:spPr>
      </p:sp>
      <p:sp>
        <p:nvSpPr>
          <p:cNvPr name="Freeform 11" id="11"/>
          <p:cNvSpPr/>
          <p:nvPr/>
        </p:nvSpPr>
        <p:spPr>
          <a:xfrm flipH="false" flipV="false" rot="0">
            <a:off x="15470098" y="749438"/>
            <a:ext cx="2268115" cy="558523"/>
          </a:xfrm>
          <a:custGeom>
            <a:avLst/>
            <a:gdLst/>
            <a:ahLst/>
            <a:cxnLst/>
            <a:rect r="r" b="b" t="t" l="l"/>
            <a:pathLst>
              <a:path h="558523" w="2268115">
                <a:moveTo>
                  <a:pt x="0" y="0"/>
                </a:moveTo>
                <a:lnTo>
                  <a:pt x="2268115" y="0"/>
                </a:lnTo>
                <a:lnTo>
                  <a:pt x="2268115" y="558524"/>
                </a:lnTo>
                <a:lnTo>
                  <a:pt x="0" y="558524"/>
                </a:lnTo>
                <a:lnTo>
                  <a:pt x="0" y="0"/>
                </a:lnTo>
                <a:close/>
              </a:path>
            </a:pathLst>
          </a:custGeom>
          <a:blipFill>
            <a:blip r:embed="rId7"/>
            <a:stretch>
              <a:fillRect l="0" t="0" r="0" b="0"/>
            </a:stretch>
          </a:blipFill>
        </p:spPr>
      </p:sp>
      <p:sp>
        <p:nvSpPr>
          <p:cNvPr name="TextBox 12" id="12"/>
          <p:cNvSpPr txBox="true"/>
          <p:nvPr/>
        </p:nvSpPr>
        <p:spPr>
          <a:xfrm rot="0">
            <a:off x="962245" y="1771577"/>
            <a:ext cx="5897520" cy="1854985"/>
          </a:xfrm>
          <a:prstGeom prst="rect">
            <a:avLst/>
          </a:prstGeom>
        </p:spPr>
        <p:txBody>
          <a:bodyPr anchor="t" rtlCol="false" tIns="0" lIns="0" bIns="0" rIns="0">
            <a:spAutoFit/>
          </a:bodyPr>
          <a:lstStyle/>
          <a:p>
            <a:pPr algn="ctr" marL="0" indent="0" lvl="0">
              <a:lnSpc>
                <a:spcPts val="4764"/>
              </a:lnSpc>
              <a:spcBef>
                <a:spcPct val="0"/>
              </a:spcBef>
            </a:pPr>
            <a:r>
              <a:rPr lang="en-US" sz="3403">
                <a:solidFill>
                  <a:srgbClr val="403029"/>
                </a:solidFill>
                <a:latin typeface="Heading Now 71-78"/>
                <a:ea typeface="Heading Now 71-78"/>
                <a:cs typeface="Heading Now 71-78"/>
                <a:sym typeface="Heading Now 71-78"/>
              </a:rPr>
              <a:t>Plataforma Digital para la Recepción y Gestión de Viviendas para</a:t>
            </a:r>
          </a:p>
        </p:txBody>
      </p:sp>
      <p:sp>
        <p:nvSpPr>
          <p:cNvPr name="TextBox 13" id="13"/>
          <p:cNvSpPr txBox="true"/>
          <p:nvPr/>
        </p:nvSpPr>
        <p:spPr>
          <a:xfrm rot="0">
            <a:off x="1867861" y="6677368"/>
            <a:ext cx="4151791" cy="197954"/>
          </a:xfrm>
          <a:prstGeom prst="rect">
            <a:avLst/>
          </a:prstGeom>
        </p:spPr>
        <p:txBody>
          <a:bodyPr anchor="t" rtlCol="false" tIns="0" lIns="0" bIns="0" rIns="0">
            <a:spAutoFit/>
          </a:bodyPr>
          <a:lstStyle/>
          <a:p>
            <a:pPr algn="ctr" marL="0" indent="0" lvl="0">
              <a:lnSpc>
                <a:spcPts val="1678"/>
              </a:lnSpc>
              <a:spcBef>
                <a:spcPct val="0"/>
              </a:spcBef>
            </a:pPr>
            <a:r>
              <a:rPr lang="en-US" sz="1198">
                <a:solidFill>
                  <a:srgbClr val="403029"/>
                </a:solidFill>
                <a:latin typeface="Canva Sans"/>
                <a:ea typeface="Canva Sans"/>
                <a:cs typeface="Canva Sans"/>
                <a:sym typeface="Canva Sans"/>
              </a:rPr>
              <a:t>por Denihann Maturana y Brandon Weisser </a:t>
            </a:r>
          </a:p>
        </p:txBody>
      </p:sp>
      <p:sp>
        <p:nvSpPr>
          <p:cNvPr name="TextBox 14" id="14"/>
          <p:cNvSpPr txBox="true"/>
          <p:nvPr/>
        </p:nvSpPr>
        <p:spPr>
          <a:xfrm rot="0">
            <a:off x="15470098" y="1432616"/>
            <a:ext cx="2535606" cy="481836"/>
          </a:xfrm>
          <a:prstGeom prst="rect">
            <a:avLst/>
          </a:prstGeom>
        </p:spPr>
        <p:txBody>
          <a:bodyPr anchor="t" rtlCol="false" tIns="0" lIns="0" bIns="0" rIns="0">
            <a:spAutoFit/>
          </a:bodyPr>
          <a:lstStyle/>
          <a:p>
            <a:pPr algn="l">
              <a:lnSpc>
                <a:spcPts val="1905"/>
              </a:lnSpc>
            </a:pPr>
            <a:r>
              <a:rPr lang="en-US" b="true" sz="1361">
                <a:solidFill>
                  <a:srgbClr val="403029"/>
                </a:solidFill>
                <a:latin typeface="Open Sans Ultra-Bold"/>
                <a:ea typeface="Open Sans Ultra-Bold"/>
                <a:cs typeface="Open Sans Ultra-Bold"/>
                <a:sym typeface="Open Sans Ultra-Bold"/>
              </a:rPr>
              <a:t>Ingeniería en Informática – Sede San Bernardo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E4CE"/>
        </a:solidFill>
      </p:bgPr>
    </p:bg>
    <p:spTree>
      <p:nvGrpSpPr>
        <p:cNvPr id="1" name=""/>
        <p:cNvGrpSpPr/>
        <p:nvPr/>
      </p:nvGrpSpPr>
      <p:grpSpPr>
        <a:xfrm>
          <a:off x="0" y="0"/>
          <a:ext cx="0" cy="0"/>
          <a:chOff x="0" y="0"/>
          <a:chExt cx="0" cy="0"/>
        </a:xfrm>
      </p:grpSpPr>
      <p:grpSp>
        <p:nvGrpSpPr>
          <p:cNvPr name="Group 2" id="2"/>
          <p:cNvGrpSpPr/>
          <p:nvPr/>
        </p:nvGrpSpPr>
        <p:grpSpPr>
          <a:xfrm rot="5400000">
            <a:off x="-201720" y="-1823678"/>
            <a:ext cx="17644624" cy="5407746"/>
            <a:chOff x="0" y="0"/>
            <a:chExt cx="1326019" cy="406400"/>
          </a:xfrm>
        </p:grpSpPr>
        <p:sp>
          <p:nvSpPr>
            <p:cNvPr name="Freeform 3" id="3"/>
            <p:cNvSpPr/>
            <p:nvPr/>
          </p:nvSpPr>
          <p:spPr>
            <a:xfrm flipH="false" flipV="false" rot="0">
              <a:off x="0" y="0"/>
              <a:ext cx="1326019" cy="406400"/>
            </a:xfrm>
            <a:custGeom>
              <a:avLst/>
              <a:gdLst/>
              <a:ahLst/>
              <a:cxnLst/>
              <a:rect r="r" b="b" t="t" l="l"/>
              <a:pathLst>
                <a:path h="406400" w="1326019">
                  <a:moveTo>
                    <a:pt x="1122819" y="0"/>
                  </a:moveTo>
                  <a:cubicBezTo>
                    <a:pt x="1235044" y="0"/>
                    <a:pt x="1326019" y="90976"/>
                    <a:pt x="1326019" y="203200"/>
                  </a:cubicBezTo>
                  <a:cubicBezTo>
                    <a:pt x="1326019" y="315424"/>
                    <a:pt x="1235044" y="406400"/>
                    <a:pt x="1122819" y="406400"/>
                  </a:cubicBezTo>
                  <a:lnTo>
                    <a:pt x="203200" y="406400"/>
                  </a:lnTo>
                  <a:cubicBezTo>
                    <a:pt x="90976" y="406400"/>
                    <a:pt x="0" y="315424"/>
                    <a:pt x="0" y="203200"/>
                  </a:cubicBezTo>
                  <a:cubicBezTo>
                    <a:pt x="0" y="90976"/>
                    <a:pt x="90976" y="0"/>
                    <a:pt x="203200" y="0"/>
                  </a:cubicBezTo>
                  <a:close/>
                </a:path>
              </a:pathLst>
            </a:custGeom>
            <a:solidFill>
              <a:srgbClr val="72D6FE">
                <a:alpha val="94902"/>
              </a:srgbClr>
            </a:solidFill>
          </p:spPr>
        </p:sp>
        <p:sp>
          <p:nvSpPr>
            <p:cNvPr name="TextBox 4" id="4"/>
            <p:cNvSpPr txBox="true"/>
            <p:nvPr/>
          </p:nvSpPr>
          <p:spPr>
            <a:xfrm>
              <a:off x="0" y="-38100"/>
              <a:ext cx="1326019"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236075" y="4701645"/>
            <a:ext cx="4769034" cy="4769034"/>
          </a:xfrm>
          <a:custGeom>
            <a:avLst/>
            <a:gdLst/>
            <a:ahLst/>
            <a:cxnLst/>
            <a:rect r="r" b="b" t="t" l="l"/>
            <a:pathLst>
              <a:path h="4769034" w="4769034">
                <a:moveTo>
                  <a:pt x="0" y="0"/>
                </a:moveTo>
                <a:lnTo>
                  <a:pt x="4769034" y="0"/>
                </a:lnTo>
                <a:lnTo>
                  <a:pt x="4769034" y="4769034"/>
                </a:lnTo>
                <a:lnTo>
                  <a:pt x="0" y="4769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6423220" y="4863573"/>
            <a:ext cx="4394745" cy="439472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7718" t="0" r="-37718" b="0"/>
              </a:stretch>
            </a:blipFill>
          </p:spPr>
        </p:sp>
      </p:grpSp>
      <p:grpSp>
        <p:nvGrpSpPr>
          <p:cNvPr name="Group 8" id="8"/>
          <p:cNvGrpSpPr/>
          <p:nvPr/>
        </p:nvGrpSpPr>
        <p:grpSpPr>
          <a:xfrm rot="0">
            <a:off x="-2782878" y="-370475"/>
            <a:ext cx="8194772" cy="14299473"/>
            <a:chOff x="0" y="0"/>
            <a:chExt cx="2158294" cy="3766116"/>
          </a:xfrm>
        </p:grpSpPr>
        <p:sp>
          <p:nvSpPr>
            <p:cNvPr name="Freeform 9" id="9"/>
            <p:cNvSpPr/>
            <p:nvPr/>
          </p:nvSpPr>
          <p:spPr>
            <a:xfrm flipH="false" flipV="false" rot="0">
              <a:off x="0" y="0"/>
              <a:ext cx="2158294" cy="3766117"/>
            </a:xfrm>
            <a:custGeom>
              <a:avLst/>
              <a:gdLst/>
              <a:ahLst/>
              <a:cxnLst/>
              <a:rect r="r" b="b" t="t" l="l"/>
              <a:pathLst>
                <a:path h="3766117" w="2158294">
                  <a:moveTo>
                    <a:pt x="0" y="0"/>
                  </a:moveTo>
                  <a:lnTo>
                    <a:pt x="2158294" y="0"/>
                  </a:lnTo>
                  <a:lnTo>
                    <a:pt x="2158294" y="3766117"/>
                  </a:lnTo>
                  <a:lnTo>
                    <a:pt x="0" y="3766117"/>
                  </a:lnTo>
                  <a:close/>
                </a:path>
              </a:pathLst>
            </a:custGeom>
            <a:solidFill>
              <a:srgbClr val="2C5371"/>
            </a:solidFill>
          </p:spPr>
        </p:sp>
        <p:sp>
          <p:nvSpPr>
            <p:cNvPr name="TextBox 10" id="10"/>
            <p:cNvSpPr txBox="true"/>
            <p:nvPr/>
          </p:nvSpPr>
          <p:spPr>
            <a:xfrm>
              <a:off x="0" y="-38100"/>
              <a:ext cx="2158294" cy="3804216"/>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5267" y="2417380"/>
            <a:ext cx="4250852" cy="4361882"/>
          </a:xfrm>
          <a:custGeom>
            <a:avLst/>
            <a:gdLst/>
            <a:ahLst/>
            <a:cxnLst/>
            <a:rect r="r" b="b" t="t" l="l"/>
            <a:pathLst>
              <a:path h="4361882" w="4250852">
                <a:moveTo>
                  <a:pt x="0" y="0"/>
                </a:moveTo>
                <a:lnTo>
                  <a:pt x="4250852" y="0"/>
                </a:lnTo>
                <a:lnTo>
                  <a:pt x="4250852" y="4361882"/>
                </a:lnTo>
                <a:lnTo>
                  <a:pt x="0" y="43618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6585419" y="1667778"/>
            <a:ext cx="4070346" cy="19050"/>
          </a:xfrm>
          <a:prstGeom prst="line">
            <a:avLst/>
          </a:prstGeom>
          <a:ln cap="flat" w="85725">
            <a:solidFill>
              <a:srgbClr val="403029"/>
            </a:solidFill>
            <a:prstDash val="solid"/>
            <a:headEnd type="none" len="sm" w="sm"/>
            <a:tailEnd type="none" len="sm" w="sm"/>
          </a:ln>
        </p:spPr>
      </p:sp>
      <p:sp>
        <p:nvSpPr>
          <p:cNvPr name="TextBox 13" id="13"/>
          <p:cNvSpPr txBox="true"/>
          <p:nvPr/>
        </p:nvSpPr>
        <p:spPr>
          <a:xfrm rot="0">
            <a:off x="6160415" y="2243772"/>
            <a:ext cx="4920354" cy="575755"/>
          </a:xfrm>
          <a:prstGeom prst="rect">
            <a:avLst/>
          </a:prstGeom>
        </p:spPr>
        <p:txBody>
          <a:bodyPr anchor="t" rtlCol="false" tIns="0" lIns="0" bIns="0" rIns="0">
            <a:spAutoFit/>
          </a:bodyPr>
          <a:lstStyle/>
          <a:p>
            <a:pPr algn="ctr" marL="0" indent="0" lvl="0">
              <a:lnSpc>
                <a:spcPts val="4342"/>
              </a:lnSpc>
            </a:pPr>
            <a:r>
              <a:rPr lang="en-US" sz="4097">
                <a:solidFill>
                  <a:srgbClr val="402F29"/>
                </a:solidFill>
                <a:latin typeface="League Spartan"/>
                <a:ea typeface="League Spartan"/>
                <a:cs typeface="League Spartan"/>
                <a:sym typeface="League Spartan"/>
              </a:rPr>
              <a:t>Objetivo principal</a:t>
            </a:r>
          </a:p>
        </p:txBody>
      </p:sp>
      <p:sp>
        <p:nvSpPr>
          <p:cNvPr name="TextBox 14" id="14"/>
          <p:cNvSpPr txBox="true"/>
          <p:nvPr/>
        </p:nvSpPr>
        <p:spPr>
          <a:xfrm rot="0">
            <a:off x="6585419" y="3324352"/>
            <a:ext cx="4318154" cy="855887"/>
          </a:xfrm>
          <a:prstGeom prst="rect">
            <a:avLst/>
          </a:prstGeom>
        </p:spPr>
        <p:txBody>
          <a:bodyPr anchor="t" rtlCol="false" tIns="0" lIns="0" bIns="0" rIns="0">
            <a:spAutoFit/>
          </a:bodyPr>
          <a:lstStyle/>
          <a:p>
            <a:pPr algn="ctr" marL="0" indent="0" lvl="0">
              <a:lnSpc>
                <a:spcPts val="3350"/>
              </a:lnSpc>
            </a:pPr>
            <a:r>
              <a:rPr lang="en-US" sz="3161">
                <a:solidFill>
                  <a:srgbClr val="402F29"/>
                </a:solidFill>
                <a:latin typeface="Canva Sans"/>
                <a:ea typeface="Canva Sans"/>
                <a:cs typeface="Canva Sans"/>
                <a:sym typeface="Canva Sans"/>
              </a:rPr>
              <a:t>Desarrollo MVP cumpliendo con DS49</a:t>
            </a:r>
          </a:p>
        </p:txBody>
      </p:sp>
      <p:grpSp>
        <p:nvGrpSpPr>
          <p:cNvPr name="Group 15" id="15"/>
          <p:cNvGrpSpPr/>
          <p:nvPr/>
        </p:nvGrpSpPr>
        <p:grpSpPr>
          <a:xfrm rot="0">
            <a:off x="11851554" y="880195"/>
            <a:ext cx="5407746" cy="17644624"/>
            <a:chOff x="0" y="0"/>
            <a:chExt cx="7210328" cy="23526166"/>
          </a:xfrm>
        </p:grpSpPr>
        <p:grpSp>
          <p:nvGrpSpPr>
            <p:cNvPr name="Group 16" id="16"/>
            <p:cNvGrpSpPr/>
            <p:nvPr/>
          </p:nvGrpSpPr>
          <p:grpSpPr>
            <a:xfrm rot="5400000">
              <a:off x="-8157919" y="8157919"/>
              <a:ext cx="23526166" cy="7210328"/>
              <a:chOff x="0" y="0"/>
              <a:chExt cx="1326019" cy="406400"/>
            </a:xfrm>
          </p:grpSpPr>
          <p:sp>
            <p:nvSpPr>
              <p:cNvPr name="Freeform 17" id="17"/>
              <p:cNvSpPr/>
              <p:nvPr/>
            </p:nvSpPr>
            <p:spPr>
              <a:xfrm flipH="false" flipV="false" rot="0">
                <a:off x="0" y="0"/>
                <a:ext cx="1326019" cy="406400"/>
              </a:xfrm>
              <a:custGeom>
                <a:avLst/>
                <a:gdLst/>
                <a:ahLst/>
                <a:cxnLst/>
                <a:rect r="r" b="b" t="t" l="l"/>
                <a:pathLst>
                  <a:path h="406400" w="1326019">
                    <a:moveTo>
                      <a:pt x="1122819" y="0"/>
                    </a:moveTo>
                    <a:cubicBezTo>
                      <a:pt x="1235044" y="0"/>
                      <a:pt x="1326019" y="90976"/>
                      <a:pt x="1326019" y="203200"/>
                    </a:cubicBezTo>
                    <a:cubicBezTo>
                      <a:pt x="1326019" y="315424"/>
                      <a:pt x="1235044" y="406400"/>
                      <a:pt x="1122819" y="406400"/>
                    </a:cubicBezTo>
                    <a:lnTo>
                      <a:pt x="203200" y="406400"/>
                    </a:lnTo>
                    <a:cubicBezTo>
                      <a:pt x="90976" y="406400"/>
                      <a:pt x="0" y="315424"/>
                      <a:pt x="0" y="203200"/>
                    </a:cubicBezTo>
                    <a:cubicBezTo>
                      <a:pt x="0" y="90976"/>
                      <a:pt x="90976" y="0"/>
                      <a:pt x="203200" y="0"/>
                    </a:cubicBezTo>
                    <a:close/>
                  </a:path>
                </a:pathLst>
              </a:custGeom>
              <a:solidFill>
                <a:srgbClr val="038FD8">
                  <a:alpha val="94902"/>
                </a:srgbClr>
              </a:solidFill>
            </p:spPr>
          </p:sp>
          <p:sp>
            <p:nvSpPr>
              <p:cNvPr name="TextBox 18" id="18"/>
              <p:cNvSpPr txBox="true"/>
              <p:nvPr/>
            </p:nvSpPr>
            <p:spPr>
              <a:xfrm>
                <a:off x="0" y="-38100"/>
                <a:ext cx="1326019" cy="444500"/>
              </a:xfrm>
              <a:prstGeom prst="rect">
                <a:avLst/>
              </a:prstGeom>
            </p:spPr>
            <p:txBody>
              <a:bodyPr anchor="ctr" rtlCol="false" tIns="50800" lIns="50800" bIns="50800" rIns="50800"/>
              <a:lstStyle/>
              <a:p>
                <a:pPr algn="ctr">
                  <a:lnSpc>
                    <a:spcPts val="2659"/>
                  </a:lnSpc>
                </a:pPr>
              </a:p>
            </p:txBody>
          </p:sp>
        </p:grpSp>
        <p:sp>
          <p:nvSpPr>
            <p:cNvPr name="AutoShape 19" id="19"/>
            <p:cNvSpPr/>
            <p:nvPr/>
          </p:nvSpPr>
          <p:spPr>
            <a:xfrm>
              <a:off x="2058586" y="3740346"/>
              <a:ext cx="3093157" cy="6572"/>
            </a:xfrm>
            <a:prstGeom prst="line">
              <a:avLst/>
            </a:prstGeom>
            <a:ln cap="flat" w="114300">
              <a:solidFill>
                <a:srgbClr val="403029"/>
              </a:solidFill>
              <a:prstDash val="solid"/>
              <a:headEnd type="none" len="sm" w="sm"/>
              <a:tailEnd type="none" len="sm" w="sm"/>
            </a:ln>
          </p:spPr>
        </p:sp>
        <p:sp>
          <p:nvSpPr>
            <p:cNvPr name="Freeform 20" id="20"/>
            <p:cNvSpPr/>
            <p:nvPr/>
          </p:nvSpPr>
          <p:spPr>
            <a:xfrm flipH="false" flipV="false" rot="0">
              <a:off x="4107607" y="4479735"/>
              <a:ext cx="2088271" cy="1808965"/>
            </a:xfrm>
            <a:custGeom>
              <a:avLst/>
              <a:gdLst/>
              <a:ahLst/>
              <a:cxnLst/>
              <a:rect r="r" b="b" t="t" l="l"/>
              <a:pathLst>
                <a:path h="1808965" w="2088271">
                  <a:moveTo>
                    <a:pt x="0" y="0"/>
                  </a:moveTo>
                  <a:lnTo>
                    <a:pt x="2088271" y="0"/>
                  </a:lnTo>
                  <a:lnTo>
                    <a:pt x="2088271" y="1808965"/>
                  </a:lnTo>
                  <a:lnTo>
                    <a:pt x="0" y="18089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2205877" y="4479735"/>
              <a:ext cx="1662871" cy="1662871"/>
            </a:xfrm>
            <a:custGeom>
              <a:avLst/>
              <a:gdLst/>
              <a:ahLst/>
              <a:cxnLst/>
              <a:rect r="r" b="b" t="t" l="l"/>
              <a:pathLst>
                <a:path h="1662871" w="1662871">
                  <a:moveTo>
                    <a:pt x="0" y="0"/>
                  </a:moveTo>
                  <a:lnTo>
                    <a:pt x="1662871" y="0"/>
                  </a:lnTo>
                  <a:lnTo>
                    <a:pt x="1662871" y="1662871"/>
                  </a:lnTo>
                  <a:lnTo>
                    <a:pt x="0" y="16628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2205877" y="9194885"/>
              <a:ext cx="2049022" cy="1772404"/>
            </a:xfrm>
            <a:custGeom>
              <a:avLst/>
              <a:gdLst/>
              <a:ahLst/>
              <a:cxnLst/>
              <a:rect r="r" b="b" t="t" l="l"/>
              <a:pathLst>
                <a:path h="1772404" w="2049022">
                  <a:moveTo>
                    <a:pt x="0" y="0"/>
                  </a:moveTo>
                  <a:lnTo>
                    <a:pt x="2049022" y="0"/>
                  </a:lnTo>
                  <a:lnTo>
                    <a:pt x="2049022" y="1772403"/>
                  </a:lnTo>
                  <a:lnTo>
                    <a:pt x="0" y="17724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2426277" y="6701035"/>
              <a:ext cx="1828622" cy="1935049"/>
            </a:xfrm>
            <a:custGeom>
              <a:avLst/>
              <a:gdLst/>
              <a:ahLst/>
              <a:cxnLst/>
              <a:rect r="r" b="b" t="t" l="l"/>
              <a:pathLst>
                <a:path h="1935049" w="1828622">
                  <a:moveTo>
                    <a:pt x="0" y="0"/>
                  </a:moveTo>
                  <a:lnTo>
                    <a:pt x="1828622" y="0"/>
                  </a:lnTo>
                  <a:lnTo>
                    <a:pt x="1828622" y="1935050"/>
                  </a:lnTo>
                  <a:lnTo>
                    <a:pt x="0" y="19350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552538">
              <a:off x="2767791" y="7034195"/>
              <a:ext cx="543818" cy="573951"/>
            </a:xfrm>
            <a:custGeom>
              <a:avLst/>
              <a:gdLst/>
              <a:ahLst/>
              <a:cxnLst/>
              <a:rect r="r" b="b" t="t" l="l"/>
              <a:pathLst>
                <a:path h="573951" w="543818">
                  <a:moveTo>
                    <a:pt x="0" y="0"/>
                  </a:moveTo>
                  <a:lnTo>
                    <a:pt x="543818" y="0"/>
                  </a:lnTo>
                  <a:lnTo>
                    <a:pt x="543818" y="573950"/>
                  </a:lnTo>
                  <a:lnTo>
                    <a:pt x="0" y="5739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560909">
              <a:off x="2888608" y="7785614"/>
              <a:ext cx="497395" cy="497395"/>
            </a:xfrm>
            <a:custGeom>
              <a:avLst/>
              <a:gdLst/>
              <a:ahLst/>
              <a:cxnLst/>
              <a:rect r="r" b="b" t="t" l="l"/>
              <a:pathLst>
                <a:path h="497395" w="497395">
                  <a:moveTo>
                    <a:pt x="0" y="0"/>
                  </a:moveTo>
                  <a:lnTo>
                    <a:pt x="497395" y="0"/>
                  </a:lnTo>
                  <a:lnTo>
                    <a:pt x="497395" y="497395"/>
                  </a:lnTo>
                  <a:lnTo>
                    <a:pt x="0" y="49739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6" id="26"/>
            <p:cNvSpPr/>
            <p:nvPr/>
          </p:nvSpPr>
          <p:spPr>
            <a:xfrm flipH="false" flipV="false" rot="0">
              <a:off x="4496199" y="9160447"/>
              <a:ext cx="1661825" cy="1726572"/>
            </a:xfrm>
            <a:custGeom>
              <a:avLst/>
              <a:gdLst/>
              <a:ahLst/>
              <a:cxnLst/>
              <a:rect r="r" b="b" t="t" l="l"/>
              <a:pathLst>
                <a:path h="1726572" w="1661825">
                  <a:moveTo>
                    <a:pt x="0" y="0"/>
                  </a:moveTo>
                  <a:lnTo>
                    <a:pt x="1661825" y="0"/>
                  </a:lnTo>
                  <a:lnTo>
                    <a:pt x="1661825" y="1726571"/>
                  </a:lnTo>
                  <a:lnTo>
                    <a:pt x="0" y="172657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7" id="27"/>
            <p:cNvSpPr txBox="true"/>
            <p:nvPr/>
          </p:nvSpPr>
          <p:spPr>
            <a:xfrm rot="0">
              <a:off x="0" y="1717791"/>
              <a:ext cx="7210328" cy="1802645"/>
            </a:xfrm>
            <a:prstGeom prst="rect">
              <a:avLst/>
            </a:prstGeom>
          </p:spPr>
          <p:txBody>
            <a:bodyPr anchor="t" rtlCol="false" tIns="0" lIns="0" bIns="0" rIns="0">
              <a:spAutoFit/>
            </a:bodyPr>
            <a:lstStyle/>
            <a:p>
              <a:pPr algn="ctr" marL="0" indent="0" lvl="0">
                <a:lnSpc>
                  <a:spcPts val="5218"/>
                </a:lnSpc>
              </a:pPr>
              <a:r>
                <a:rPr lang="en-US" sz="4923">
                  <a:solidFill>
                    <a:srgbClr val="F0E4CE"/>
                  </a:solidFill>
                  <a:latin typeface="League Spartan"/>
                  <a:ea typeface="League Spartan"/>
                  <a:cs typeface="League Spartan"/>
                  <a:sym typeface="League Spartan"/>
                </a:rPr>
                <a:t>Objetivos específicos </a:t>
              </a:r>
            </a:p>
          </p:txBody>
        </p:sp>
        <p:sp>
          <p:nvSpPr>
            <p:cNvPr name="TextBox 28" id="28"/>
            <p:cNvSpPr txBox="true"/>
            <p:nvPr/>
          </p:nvSpPr>
          <p:spPr>
            <a:xfrm rot="0">
              <a:off x="618015" y="4943209"/>
              <a:ext cx="1349003" cy="783548"/>
            </a:xfrm>
            <a:prstGeom prst="rect">
              <a:avLst/>
            </a:prstGeom>
          </p:spPr>
          <p:txBody>
            <a:bodyPr anchor="t" rtlCol="false" tIns="0" lIns="0" bIns="0" rIns="0">
              <a:spAutoFit/>
            </a:bodyPr>
            <a:lstStyle/>
            <a:p>
              <a:pPr algn="ctr" marL="0" indent="0" lvl="0">
                <a:lnSpc>
                  <a:spcPts val="4342"/>
                </a:lnSpc>
              </a:pPr>
              <a:r>
                <a:rPr lang="en-US" sz="4097">
                  <a:solidFill>
                    <a:srgbClr val="FFFFFF"/>
                  </a:solidFill>
                  <a:latin typeface="League Spartan"/>
                  <a:ea typeface="League Spartan"/>
                  <a:cs typeface="League Spartan"/>
                  <a:sym typeface="League Spartan"/>
                </a:rPr>
                <a:t>1.</a:t>
              </a:r>
            </a:p>
          </p:txBody>
        </p:sp>
        <p:sp>
          <p:nvSpPr>
            <p:cNvPr name="TextBox 29" id="29"/>
            <p:cNvSpPr txBox="true"/>
            <p:nvPr/>
          </p:nvSpPr>
          <p:spPr>
            <a:xfrm rot="0">
              <a:off x="709582" y="7300598"/>
              <a:ext cx="1349003" cy="783548"/>
            </a:xfrm>
            <a:prstGeom prst="rect">
              <a:avLst/>
            </a:prstGeom>
          </p:spPr>
          <p:txBody>
            <a:bodyPr anchor="t" rtlCol="false" tIns="0" lIns="0" bIns="0" rIns="0">
              <a:spAutoFit/>
            </a:bodyPr>
            <a:lstStyle/>
            <a:p>
              <a:pPr algn="ctr" marL="0" indent="0" lvl="0">
                <a:lnSpc>
                  <a:spcPts val="4342"/>
                </a:lnSpc>
              </a:pPr>
              <a:r>
                <a:rPr lang="en-US" sz="4097">
                  <a:solidFill>
                    <a:srgbClr val="FFFFFF"/>
                  </a:solidFill>
                  <a:latin typeface="League Spartan"/>
                  <a:ea typeface="League Spartan"/>
                  <a:cs typeface="League Spartan"/>
                  <a:sym typeface="League Spartan"/>
                </a:rPr>
                <a:t>2.</a:t>
              </a:r>
            </a:p>
          </p:txBody>
        </p:sp>
        <p:sp>
          <p:nvSpPr>
            <p:cNvPr name="TextBox 30" id="30"/>
            <p:cNvSpPr txBox="true"/>
            <p:nvPr/>
          </p:nvSpPr>
          <p:spPr>
            <a:xfrm rot="0">
              <a:off x="618015" y="9655771"/>
              <a:ext cx="1349003" cy="783548"/>
            </a:xfrm>
            <a:prstGeom prst="rect">
              <a:avLst/>
            </a:prstGeom>
          </p:spPr>
          <p:txBody>
            <a:bodyPr anchor="t" rtlCol="false" tIns="0" lIns="0" bIns="0" rIns="0">
              <a:spAutoFit/>
            </a:bodyPr>
            <a:lstStyle/>
            <a:p>
              <a:pPr algn="ctr" marL="0" indent="0" lvl="0">
                <a:lnSpc>
                  <a:spcPts val="4342"/>
                </a:lnSpc>
              </a:pPr>
              <a:r>
                <a:rPr lang="en-US" sz="4097">
                  <a:solidFill>
                    <a:srgbClr val="FFFFFF"/>
                  </a:solidFill>
                  <a:latin typeface="League Spartan"/>
                  <a:ea typeface="League Spartan"/>
                  <a:cs typeface="League Spartan"/>
                  <a:sym typeface="League Spartan"/>
                </a:rPr>
                <a:t>3</a:t>
              </a:r>
              <a:r>
                <a:rPr lang="en-US" sz="4097">
                  <a:solidFill>
                    <a:srgbClr val="FFFFFF"/>
                  </a:solidFill>
                  <a:latin typeface="League Spartan"/>
                  <a:ea typeface="League Spartan"/>
                  <a:cs typeface="League Spartan"/>
                  <a:sym typeface="League Spartan"/>
                </a:rPr>
                <a: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83718" y="-514350"/>
            <a:ext cx="9263702" cy="2728225"/>
            <a:chOff x="0" y="0"/>
            <a:chExt cx="2439823" cy="718545"/>
          </a:xfrm>
        </p:grpSpPr>
        <p:sp>
          <p:nvSpPr>
            <p:cNvPr name="Freeform 4" id="4"/>
            <p:cNvSpPr/>
            <p:nvPr/>
          </p:nvSpPr>
          <p:spPr>
            <a:xfrm flipH="false" flipV="false" rot="0">
              <a:off x="0" y="0"/>
              <a:ext cx="2439823" cy="718545"/>
            </a:xfrm>
            <a:custGeom>
              <a:avLst/>
              <a:gdLst/>
              <a:ahLst/>
              <a:cxnLst/>
              <a:rect r="r" b="b" t="t" l="l"/>
              <a:pathLst>
                <a:path h="718545" w="2439823">
                  <a:moveTo>
                    <a:pt x="42622" y="0"/>
                  </a:moveTo>
                  <a:lnTo>
                    <a:pt x="2397201" y="0"/>
                  </a:lnTo>
                  <a:cubicBezTo>
                    <a:pt x="2420740" y="0"/>
                    <a:pt x="2439823" y="19083"/>
                    <a:pt x="2439823" y="42622"/>
                  </a:cubicBezTo>
                  <a:lnTo>
                    <a:pt x="2439823" y="675923"/>
                  </a:lnTo>
                  <a:cubicBezTo>
                    <a:pt x="2439823" y="699462"/>
                    <a:pt x="2420740" y="718545"/>
                    <a:pt x="2397201" y="718545"/>
                  </a:cubicBezTo>
                  <a:lnTo>
                    <a:pt x="42622" y="718545"/>
                  </a:lnTo>
                  <a:cubicBezTo>
                    <a:pt x="19083" y="718545"/>
                    <a:pt x="0" y="699462"/>
                    <a:pt x="0" y="675923"/>
                  </a:cubicBezTo>
                  <a:lnTo>
                    <a:pt x="0" y="42622"/>
                  </a:lnTo>
                  <a:cubicBezTo>
                    <a:pt x="0" y="19083"/>
                    <a:pt x="19083" y="0"/>
                    <a:pt x="42622" y="0"/>
                  </a:cubicBezTo>
                  <a:close/>
                </a:path>
              </a:pathLst>
            </a:custGeom>
            <a:solidFill>
              <a:srgbClr val="FFFFFF"/>
            </a:solidFill>
          </p:spPr>
        </p:sp>
        <p:sp>
          <p:nvSpPr>
            <p:cNvPr name="TextBox 5" id="5"/>
            <p:cNvSpPr txBox="true"/>
            <p:nvPr/>
          </p:nvSpPr>
          <p:spPr>
            <a:xfrm>
              <a:off x="0" y="-38100"/>
              <a:ext cx="2439823" cy="75664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307454" y="391864"/>
            <a:ext cx="2535134" cy="2370350"/>
          </a:xfrm>
          <a:custGeom>
            <a:avLst/>
            <a:gdLst/>
            <a:ahLst/>
            <a:cxnLst/>
            <a:rect r="r" b="b" t="t" l="l"/>
            <a:pathLst>
              <a:path h="2370350" w="2535134">
                <a:moveTo>
                  <a:pt x="0" y="0"/>
                </a:moveTo>
                <a:lnTo>
                  <a:pt x="2535134" y="0"/>
                </a:lnTo>
                <a:lnTo>
                  <a:pt x="2535134" y="2370350"/>
                </a:lnTo>
                <a:lnTo>
                  <a:pt x="0" y="2370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639572" y="3391716"/>
            <a:ext cx="2045398" cy="2045398"/>
          </a:xfrm>
          <a:custGeom>
            <a:avLst/>
            <a:gdLst/>
            <a:ahLst/>
            <a:cxnLst/>
            <a:rect r="r" b="b" t="t" l="l"/>
            <a:pathLst>
              <a:path h="2045398" w="2045398">
                <a:moveTo>
                  <a:pt x="0" y="0"/>
                </a:moveTo>
                <a:lnTo>
                  <a:pt x="2045398" y="0"/>
                </a:lnTo>
                <a:lnTo>
                  <a:pt x="2045398" y="2045398"/>
                </a:lnTo>
                <a:lnTo>
                  <a:pt x="0" y="2045398"/>
                </a:lnTo>
                <a:lnTo>
                  <a:pt x="0" y="0"/>
                </a:lnTo>
                <a:close/>
              </a:path>
            </a:pathLst>
          </a:custGeom>
          <a:blipFill>
            <a:blip r:embed="rId5"/>
            <a:stretch>
              <a:fillRect l="0" t="0" r="0" b="0"/>
            </a:stretch>
          </a:blipFill>
        </p:spPr>
      </p:sp>
      <p:sp>
        <p:nvSpPr>
          <p:cNvPr name="Freeform 8" id="8"/>
          <p:cNvSpPr/>
          <p:nvPr/>
        </p:nvSpPr>
        <p:spPr>
          <a:xfrm flipH="false" flipV="false" rot="0">
            <a:off x="8094545" y="3430035"/>
            <a:ext cx="1774674" cy="1942187"/>
          </a:xfrm>
          <a:custGeom>
            <a:avLst/>
            <a:gdLst/>
            <a:ahLst/>
            <a:cxnLst/>
            <a:rect r="r" b="b" t="t" l="l"/>
            <a:pathLst>
              <a:path h="1942187" w="1774674">
                <a:moveTo>
                  <a:pt x="0" y="0"/>
                </a:moveTo>
                <a:lnTo>
                  <a:pt x="1774673" y="0"/>
                </a:lnTo>
                <a:lnTo>
                  <a:pt x="1774673" y="1942188"/>
                </a:lnTo>
                <a:lnTo>
                  <a:pt x="0" y="1942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953228" y="4891827"/>
            <a:ext cx="1672875" cy="460875"/>
            <a:chOff x="0" y="0"/>
            <a:chExt cx="440593" cy="121383"/>
          </a:xfrm>
        </p:grpSpPr>
        <p:sp>
          <p:nvSpPr>
            <p:cNvPr name="Freeform 10" id="10"/>
            <p:cNvSpPr/>
            <p:nvPr/>
          </p:nvSpPr>
          <p:spPr>
            <a:xfrm flipH="false" flipV="false" rot="0">
              <a:off x="0" y="0"/>
              <a:ext cx="440593" cy="121383"/>
            </a:xfrm>
            <a:custGeom>
              <a:avLst/>
              <a:gdLst/>
              <a:ahLst/>
              <a:cxnLst/>
              <a:rect r="r" b="b" t="t" l="l"/>
              <a:pathLst>
                <a:path h="121383" w="440593">
                  <a:moveTo>
                    <a:pt x="27767" y="0"/>
                  </a:moveTo>
                  <a:lnTo>
                    <a:pt x="412825" y="0"/>
                  </a:lnTo>
                  <a:cubicBezTo>
                    <a:pt x="420190" y="0"/>
                    <a:pt x="427252" y="2925"/>
                    <a:pt x="432460" y="8133"/>
                  </a:cubicBezTo>
                  <a:cubicBezTo>
                    <a:pt x="437667" y="13340"/>
                    <a:pt x="440593" y="20403"/>
                    <a:pt x="440593" y="27767"/>
                  </a:cubicBezTo>
                  <a:lnTo>
                    <a:pt x="440593" y="93615"/>
                  </a:lnTo>
                  <a:cubicBezTo>
                    <a:pt x="440593" y="108951"/>
                    <a:pt x="428161" y="121383"/>
                    <a:pt x="412825" y="121383"/>
                  </a:cubicBezTo>
                  <a:lnTo>
                    <a:pt x="27767" y="121383"/>
                  </a:lnTo>
                  <a:cubicBezTo>
                    <a:pt x="20403" y="121383"/>
                    <a:pt x="13340" y="118457"/>
                    <a:pt x="8133" y="113250"/>
                  </a:cubicBezTo>
                  <a:cubicBezTo>
                    <a:pt x="2925" y="108042"/>
                    <a:pt x="0" y="100980"/>
                    <a:pt x="0" y="93615"/>
                  </a:cubicBezTo>
                  <a:lnTo>
                    <a:pt x="0" y="27767"/>
                  </a:lnTo>
                  <a:cubicBezTo>
                    <a:pt x="0" y="20403"/>
                    <a:pt x="2925" y="13340"/>
                    <a:pt x="8133" y="8133"/>
                  </a:cubicBezTo>
                  <a:cubicBezTo>
                    <a:pt x="13340" y="2925"/>
                    <a:pt x="20403" y="0"/>
                    <a:pt x="27767" y="0"/>
                  </a:cubicBezTo>
                  <a:close/>
                </a:path>
              </a:pathLst>
            </a:custGeom>
            <a:solidFill>
              <a:srgbClr val="FFFFFF"/>
            </a:solidFill>
          </p:spPr>
        </p:sp>
        <p:sp>
          <p:nvSpPr>
            <p:cNvPr name="TextBox 11" id="11"/>
            <p:cNvSpPr txBox="true"/>
            <p:nvPr/>
          </p:nvSpPr>
          <p:spPr>
            <a:xfrm>
              <a:off x="0" y="-38100"/>
              <a:ext cx="440593" cy="15948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9953228" y="3261933"/>
            <a:ext cx="1778720" cy="2175181"/>
          </a:xfrm>
          <a:custGeom>
            <a:avLst/>
            <a:gdLst/>
            <a:ahLst/>
            <a:cxnLst/>
            <a:rect r="r" b="b" t="t" l="l"/>
            <a:pathLst>
              <a:path h="2175181" w="1778720">
                <a:moveTo>
                  <a:pt x="0" y="0"/>
                </a:moveTo>
                <a:lnTo>
                  <a:pt x="1778720" y="0"/>
                </a:lnTo>
                <a:lnTo>
                  <a:pt x="1778720" y="2175181"/>
                </a:lnTo>
                <a:lnTo>
                  <a:pt x="0" y="2175181"/>
                </a:lnTo>
                <a:lnTo>
                  <a:pt x="0" y="0"/>
                </a:lnTo>
                <a:close/>
              </a:path>
            </a:pathLst>
          </a:custGeom>
          <a:blipFill>
            <a:blip r:embed="rId8"/>
            <a:stretch>
              <a:fillRect l="-37951" t="-21182" r="-32530" b="-18226"/>
            </a:stretch>
          </a:blipFill>
        </p:spPr>
      </p:sp>
      <p:sp>
        <p:nvSpPr>
          <p:cNvPr name="AutoShape 13" id="13"/>
          <p:cNvSpPr/>
          <p:nvPr/>
        </p:nvSpPr>
        <p:spPr>
          <a:xfrm>
            <a:off x="5215569" y="3494927"/>
            <a:ext cx="0" cy="1648573"/>
          </a:xfrm>
          <a:prstGeom prst="line">
            <a:avLst/>
          </a:prstGeom>
          <a:ln cap="flat" w="38100">
            <a:solidFill>
              <a:srgbClr val="FFFFFF"/>
            </a:solidFill>
            <a:prstDash val="solid"/>
            <a:headEnd type="none" len="sm" w="sm"/>
            <a:tailEnd type="none" len="sm" w="sm"/>
          </a:ln>
        </p:spPr>
      </p:sp>
      <p:sp>
        <p:nvSpPr>
          <p:cNvPr name="Freeform 14" id="14"/>
          <p:cNvSpPr/>
          <p:nvPr/>
        </p:nvSpPr>
        <p:spPr>
          <a:xfrm flipH="false" flipV="false" rot="0">
            <a:off x="4195279" y="4532862"/>
            <a:ext cx="448899" cy="448899"/>
          </a:xfrm>
          <a:custGeom>
            <a:avLst/>
            <a:gdLst/>
            <a:ahLst/>
            <a:cxnLst/>
            <a:rect r="r" b="b" t="t" l="l"/>
            <a:pathLst>
              <a:path h="448899" w="448899">
                <a:moveTo>
                  <a:pt x="0" y="0"/>
                </a:moveTo>
                <a:lnTo>
                  <a:pt x="448899" y="0"/>
                </a:lnTo>
                <a:lnTo>
                  <a:pt x="448899" y="448899"/>
                </a:lnTo>
                <a:lnTo>
                  <a:pt x="0" y="448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p:nvPr/>
        </p:nvGrpSpPr>
        <p:grpSpPr>
          <a:xfrm rot="0">
            <a:off x="1372562" y="6225280"/>
            <a:ext cx="8474858" cy="2333500"/>
            <a:chOff x="0" y="0"/>
            <a:chExt cx="11299811" cy="3111333"/>
          </a:xfrm>
        </p:grpSpPr>
        <p:sp>
          <p:nvSpPr>
            <p:cNvPr name="Freeform 16" id="16"/>
            <p:cNvSpPr/>
            <p:nvPr/>
          </p:nvSpPr>
          <p:spPr>
            <a:xfrm flipH="false" flipV="false" rot="0">
              <a:off x="5497279" y="0"/>
              <a:ext cx="3111333" cy="3111333"/>
            </a:xfrm>
            <a:custGeom>
              <a:avLst/>
              <a:gdLst/>
              <a:ahLst/>
              <a:cxnLst/>
              <a:rect r="r" b="b" t="t" l="l"/>
              <a:pathLst>
                <a:path h="3111333" w="3111333">
                  <a:moveTo>
                    <a:pt x="0" y="0"/>
                  </a:moveTo>
                  <a:lnTo>
                    <a:pt x="3111333" y="0"/>
                  </a:lnTo>
                  <a:lnTo>
                    <a:pt x="3111333" y="3111333"/>
                  </a:lnTo>
                  <a:lnTo>
                    <a:pt x="0" y="3111333"/>
                  </a:lnTo>
                  <a:lnTo>
                    <a:pt x="0" y="0"/>
                  </a:lnTo>
                  <a:close/>
                </a:path>
              </a:pathLst>
            </a:custGeom>
            <a:blipFill>
              <a:blip r:embed="rId11"/>
              <a:stretch>
                <a:fillRect l="0" t="0" r="0" b="0"/>
              </a:stretch>
            </a:blipFill>
          </p:spPr>
        </p:sp>
        <p:sp>
          <p:nvSpPr>
            <p:cNvPr name="AutoShape 17" id="17"/>
            <p:cNvSpPr/>
            <p:nvPr/>
          </p:nvSpPr>
          <p:spPr>
            <a:xfrm>
              <a:off x="4929717" y="662040"/>
              <a:ext cx="0" cy="2198097"/>
            </a:xfrm>
            <a:prstGeom prst="line">
              <a:avLst/>
            </a:prstGeom>
            <a:ln cap="flat" w="50800">
              <a:solidFill>
                <a:srgbClr val="FFFFFF"/>
              </a:solidFill>
              <a:prstDash val="solid"/>
              <a:headEnd type="none" len="sm" w="sm"/>
              <a:tailEnd type="none" len="sm" w="sm"/>
            </a:ln>
          </p:spPr>
        </p:sp>
        <p:sp>
          <p:nvSpPr>
            <p:cNvPr name="Freeform 18" id="18"/>
            <p:cNvSpPr/>
            <p:nvPr/>
          </p:nvSpPr>
          <p:spPr>
            <a:xfrm flipH="false" flipV="false" rot="0">
              <a:off x="8765668" y="375706"/>
              <a:ext cx="2534143" cy="2359921"/>
            </a:xfrm>
            <a:custGeom>
              <a:avLst/>
              <a:gdLst/>
              <a:ahLst/>
              <a:cxnLst/>
              <a:rect r="r" b="b" t="t" l="l"/>
              <a:pathLst>
                <a:path h="2359921" w="2534143">
                  <a:moveTo>
                    <a:pt x="0" y="0"/>
                  </a:moveTo>
                  <a:lnTo>
                    <a:pt x="2534143" y="0"/>
                  </a:lnTo>
                  <a:lnTo>
                    <a:pt x="2534143" y="2359921"/>
                  </a:lnTo>
                  <a:lnTo>
                    <a:pt x="0" y="2359921"/>
                  </a:lnTo>
                  <a:lnTo>
                    <a:pt x="0" y="0"/>
                  </a:lnTo>
                  <a:close/>
                </a:path>
              </a:pathLst>
            </a:custGeom>
            <a:blipFill>
              <a:blip r:embed="rId12"/>
              <a:stretch>
                <a:fillRect l="0" t="0" r="0" b="0"/>
              </a:stretch>
            </a:blipFill>
          </p:spPr>
        </p:sp>
        <p:sp>
          <p:nvSpPr>
            <p:cNvPr name="TextBox 19" id="19"/>
            <p:cNvSpPr txBox="true"/>
            <p:nvPr/>
          </p:nvSpPr>
          <p:spPr>
            <a:xfrm rot="0">
              <a:off x="0" y="719190"/>
              <a:ext cx="4362154" cy="2211788"/>
            </a:xfrm>
            <a:prstGeom prst="rect">
              <a:avLst/>
            </a:prstGeom>
          </p:spPr>
          <p:txBody>
            <a:bodyPr anchor="t" rtlCol="false" tIns="0" lIns="0" bIns="0" rIns="0">
              <a:spAutoFit/>
            </a:bodyPr>
            <a:lstStyle/>
            <a:p>
              <a:pPr algn="ctr" marL="0" indent="0" lvl="0">
                <a:lnSpc>
                  <a:spcPts val="4347"/>
                </a:lnSpc>
              </a:pPr>
              <a:r>
                <a:rPr lang="en-US" b="true" sz="4101">
                  <a:solidFill>
                    <a:srgbClr val="FFFFFF"/>
                  </a:solidFill>
                  <a:latin typeface="Canva Sans Bold"/>
                  <a:ea typeface="Canva Sans Bold"/>
                  <a:cs typeface="Canva Sans Bold"/>
                  <a:sym typeface="Canva Sans Bold"/>
                </a:rPr>
                <a:t>Control de versiones y reuniones</a:t>
              </a:r>
            </a:p>
          </p:txBody>
        </p:sp>
      </p:grpSp>
      <p:grpSp>
        <p:nvGrpSpPr>
          <p:cNvPr name="Group 20" id="20"/>
          <p:cNvGrpSpPr/>
          <p:nvPr/>
        </p:nvGrpSpPr>
        <p:grpSpPr>
          <a:xfrm rot="0">
            <a:off x="12579673" y="5045410"/>
            <a:ext cx="5407746" cy="17644624"/>
            <a:chOff x="0" y="0"/>
            <a:chExt cx="7210328" cy="23526166"/>
          </a:xfrm>
        </p:grpSpPr>
        <p:grpSp>
          <p:nvGrpSpPr>
            <p:cNvPr name="Group 21" id="21"/>
            <p:cNvGrpSpPr/>
            <p:nvPr/>
          </p:nvGrpSpPr>
          <p:grpSpPr>
            <a:xfrm rot="5400000">
              <a:off x="-8157919" y="8157919"/>
              <a:ext cx="23526166" cy="7210328"/>
              <a:chOff x="0" y="0"/>
              <a:chExt cx="1326019" cy="406400"/>
            </a:xfrm>
          </p:grpSpPr>
          <p:sp>
            <p:nvSpPr>
              <p:cNvPr name="Freeform 22" id="22"/>
              <p:cNvSpPr/>
              <p:nvPr/>
            </p:nvSpPr>
            <p:spPr>
              <a:xfrm flipH="false" flipV="false" rot="0">
                <a:off x="0" y="0"/>
                <a:ext cx="1326019" cy="406400"/>
              </a:xfrm>
              <a:custGeom>
                <a:avLst/>
                <a:gdLst/>
                <a:ahLst/>
                <a:cxnLst/>
                <a:rect r="r" b="b" t="t" l="l"/>
                <a:pathLst>
                  <a:path h="406400" w="1326019">
                    <a:moveTo>
                      <a:pt x="1122819" y="0"/>
                    </a:moveTo>
                    <a:cubicBezTo>
                      <a:pt x="1235044" y="0"/>
                      <a:pt x="1326019" y="90976"/>
                      <a:pt x="1326019" y="203200"/>
                    </a:cubicBezTo>
                    <a:cubicBezTo>
                      <a:pt x="1326019" y="315424"/>
                      <a:pt x="1235044" y="406400"/>
                      <a:pt x="1122819" y="406400"/>
                    </a:cubicBezTo>
                    <a:lnTo>
                      <a:pt x="203200" y="406400"/>
                    </a:lnTo>
                    <a:cubicBezTo>
                      <a:pt x="90976" y="406400"/>
                      <a:pt x="0" y="315424"/>
                      <a:pt x="0" y="203200"/>
                    </a:cubicBezTo>
                    <a:cubicBezTo>
                      <a:pt x="0" y="90976"/>
                      <a:pt x="90976" y="0"/>
                      <a:pt x="203200" y="0"/>
                    </a:cubicBezTo>
                    <a:close/>
                  </a:path>
                </a:pathLst>
              </a:custGeom>
              <a:solidFill>
                <a:srgbClr val="FFFFFF">
                  <a:alpha val="17647"/>
                </a:srgbClr>
              </a:solidFill>
            </p:spPr>
          </p:sp>
          <p:sp>
            <p:nvSpPr>
              <p:cNvPr name="TextBox 23" id="23"/>
              <p:cNvSpPr txBox="true"/>
              <p:nvPr/>
            </p:nvSpPr>
            <p:spPr>
              <a:xfrm>
                <a:off x="0" y="-38100"/>
                <a:ext cx="1326019" cy="444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3757564" y="3369669"/>
              <a:ext cx="2247550" cy="2359069"/>
            </a:xfrm>
            <a:custGeom>
              <a:avLst/>
              <a:gdLst/>
              <a:ahLst/>
              <a:cxnLst/>
              <a:rect r="r" b="b" t="t" l="l"/>
              <a:pathLst>
                <a:path h="2359069" w="2247550">
                  <a:moveTo>
                    <a:pt x="0" y="0"/>
                  </a:moveTo>
                  <a:lnTo>
                    <a:pt x="2247550" y="0"/>
                  </a:lnTo>
                  <a:lnTo>
                    <a:pt x="2247550" y="2359069"/>
                  </a:lnTo>
                  <a:lnTo>
                    <a:pt x="0" y="23590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5" id="25"/>
            <p:cNvSpPr/>
            <p:nvPr/>
          </p:nvSpPr>
          <p:spPr>
            <a:xfrm flipH="false" flipV="false" rot="0">
              <a:off x="1391644" y="2898544"/>
              <a:ext cx="2213520" cy="2323352"/>
            </a:xfrm>
            <a:custGeom>
              <a:avLst/>
              <a:gdLst/>
              <a:ahLst/>
              <a:cxnLst/>
              <a:rect r="r" b="b" t="t" l="l"/>
              <a:pathLst>
                <a:path h="2323352" w="2213520">
                  <a:moveTo>
                    <a:pt x="0" y="0"/>
                  </a:moveTo>
                  <a:lnTo>
                    <a:pt x="2213520" y="0"/>
                  </a:lnTo>
                  <a:lnTo>
                    <a:pt x="2213520" y="2323352"/>
                  </a:lnTo>
                  <a:lnTo>
                    <a:pt x="0" y="23233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6" id="26"/>
            <p:cNvSpPr/>
            <p:nvPr/>
          </p:nvSpPr>
          <p:spPr>
            <a:xfrm flipH="false" flipV="false" rot="0">
              <a:off x="618592" y="3949928"/>
              <a:ext cx="1610989" cy="1667259"/>
            </a:xfrm>
            <a:custGeom>
              <a:avLst/>
              <a:gdLst/>
              <a:ahLst/>
              <a:cxnLst/>
              <a:rect r="r" b="b" t="t" l="l"/>
              <a:pathLst>
                <a:path h="1667259" w="1610989">
                  <a:moveTo>
                    <a:pt x="0" y="0"/>
                  </a:moveTo>
                  <a:lnTo>
                    <a:pt x="1610989" y="0"/>
                  </a:lnTo>
                  <a:lnTo>
                    <a:pt x="1610989" y="1667259"/>
                  </a:lnTo>
                  <a:lnTo>
                    <a:pt x="0" y="166725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7" id="27"/>
            <p:cNvSpPr txBox="true"/>
            <p:nvPr/>
          </p:nvSpPr>
          <p:spPr>
            <a:xfrm rot="0">
              <a:off x="1424087" y="1471212"/>
              <a:ext cx="4362154" cy="763988"/>
            </a:xfrm>
            <a:prstGeom prst="rect">
              <a:avLst/>
            </a:prstGeom>
          </p:spPr>
          <p:txBody>
            <a:bodyPr anchor="t" rtlCol="false" tIns="0" lIns="0" bIns="0" rIns="0">
              <a:spAutoFit/>
            </a:bodyPr>
            <a:lstStyle/>
            <a:p>
              <a:pPr algn="ctr" marL="0" indent="0" lvl="0">
                <a:lnSpc>
                  <a:spcPts val="4347"/>
                </a:lnSpc>
              </a:pPr>
              <a:r>
                <a:rPr lang="en-US" b="true" sz="4101">
                  <a:solidFill>
                    <a:srgbClr val="FFFFFF"/>
                  </a:solidFill>
                  <a:latin typeface="Canva Sans Bold"/>
                  <a:ea typeface="Canva Sans Bold"/>
                  <a:cs typeface="Canva Sans Bold"/>
                  <a:sym typeface="Canva Sans Bold"/>
                </a:rPr>
                <a:t>Hardware</a:t>
              </a:r>
            </a:p>
          </p:txBody>
        </p:sp>
        <p:sp>
          <p:nvSpPr>
            <p:cNvPr name="Freeform 28" id="28"/>
            <p:cNvSpPr/>
            <p:nvPr/>
          </p:nvSpPr>
          <p:spPr>
            <a:xfrm flipH="false" flipV="false" rot="0">
              <a:off x="3270350" y="4504138"/>
              <a:ext cx="1610989" cy="1667259"/>
            </a:xfrm>
            <a:custGeom>
              <a:avLst/>
              <a:gdLst/>
              <a:ahLst/>
              <a:cxnLst/>
              <a:rect r="r" b="b" t="t" l="l"/>
              <a:pathLst>
                <a:path h="1667259" w="1610989">
                  <a:moveTo>
                    <a:pt x="0" y="0"/>
                  </a:moveTo>
                  <a:lnTo>
                    <a:pt x="1610989" y="0"/>
                  </a:lnTo>
                  <a:lnTo>
                    <a:pt x="1610989" y="1667259"/>
                  </a:lnTo>
                  <a:lnTo>
                    <a:pt x="0" y="166725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Freeform 29" id="29"/>
          <p:cNvSpPr/>
          <p:nvPr/>
        </p:nvSpPr>
        <p:spPr>
          <a:xfrm flipH="false" flipV="false" rot="0">
            <a:off x="11786297" y="3704129"/>
            <a:ext cx="1586752" cy="1648573"/>
          </a:xfrm>
          <a:custGeom>
            <a:avLst/>
            <a:gdLst/>
            <a:ahLst/>
            <a:cxnLst/>
            <a:rect r="r" b="b" t="t" l="l"/>
            <a:pathLst>
              <a:path h="1648573" w="1586752">
                <a:moveTo>
                  <a:pt x="0" y="0"/>
                </a:moveTo>
                <a:lnTo>
                  <a:pt x="1586752" y="0"/>
                </a:lnTo>
                <a:lnTo>
                  <a:pt x="1586752" y="1648573"/>
                </a:lnTo>
                <a:lnTo>
                  <a:pt x="0" y="164857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0" id="30"/>
          <p:cNvSpPr txBox="true"/>
          <p:nvPr/>
        </p:nvSpPr>
        <p:spPr>
          <a:xfrm rot="0">
            <a:off x="1299305" y="757978"/>
            <a:ext cx="7832529" cy="1215614"/>
          </a:xfrm>
          <a:prstGeom prst="rect">
            <a:avLst/>
          </a:prstGeom>
        </p:spPr>
        <p:txBody>
          <a:bodyPr anchor="t" rtlCol="false" tIns="0" lIns="0" bIns="0" rIns="0">
            <a:spAutoFit/>
          </a:bodyPr>
          <a:lstStyle/>
          <a:p>
            <a:pPr algn="l" marL="0" indent="0" lvl="0">
              <a:lnSpc>
                <a:spcPts val="9379"/>
              </a:lnSpc>
            </a:pPr>
            <a:r>
              <a:rPr lang="en-US" sz="8848">
                <a:solidFill>
                  <a:srgbClr val="000000"/>
                </a:solidFill>
                <a:latin typeface="League Spartan"/>
                <a:ea typeface="League Spartan"/>
                <a:cs typeface="League Spartan"/>
                <a:sym typeface="League Spartan"/>
              </a:rPr>
              <a:t>Factibilidad</a:t>
            </a:r>
          </a:p>
        </p:txBody>
      </p:sp>
      <p:sp>
        <p:nvSpPr>
          <p:cNvPr name="TextBox 31" id="31"/>
          <p:cNvSpPr txBox="true"/>
          <p:nvPr/>
        </p:nvSpPr>
        <p:spPr>
          <a:xfrm rot="0">
            <a:off x="1299305" y="3943781"/>
            <a:ext cx="3271616" cy="1101628"/>
          </a:xfrm>
          <a:prstGeom prst="rect">
            <a:avLst/>
          </a:prstGeom>
        </p:spPr>
        <p:txBody>
          <a:bodyPr anchor="t" rtlCol="false" tIns="0" lIns="0" bIns="0" rIns="0">
            <a:spAutoFit/>
          </a:bodyPr>
          <a:lstStyle/>
          <a:p>
            <a:pPr algn="ctr" marL="0" indent="0" lvl="0">
              <a:lnSpc>
                <a:spcPts val="4347"/>
              </a:lnSpc>
            </a:pPr>
            <a:r>
              <a:rPr lang="en-US" b="true" sz="4101">
                <a:solidFill>
                  <a:srgbClr val="FFFFFF"/>
                </a:solidFill>
                <a:latin typeface="Canva Sans Bold"/>
                <a:ea typeface="Canva Sans Bold"/>
                <a:cs typeface="Canva Sans Bold"/>
                <a:sym typeface="Canva Sans Bold"/>
              </a:rPr>
              <a:t>Tecnologias gratuitas</a:t>
            </a:r>
          </a:p>
        </p:txBody>
      </p:sp>
      <p:grpSp>
        <p:nvGrpSpPr>
          <p:cNvPr name="Group 32" id="32"/>
          <p:cNvGrpSpPr/>
          <p:nvPr/>
        </p:nvGrpSpPr>
        <p:grpSpPr>
          <a:xfrm rot="0">
            <a:off x="12894893" y="1028700"/>
            <a:ext cx="4364407" cy="1353911"/>
            <a:chOff x="0" y="0"/>
            <a:chExt cx="5819210" cy="1805214"/>
          </a:xfrm>
        </p:grpSpPr>
        <p:sp>
          <p:nvSpPr>
            <p:cNvPr name="Freeform 33" id="33"/>
            <p:cNvSpPr/>
            <p:nvPr/>
          </p:nvSpPr>
          <p:spPr>
            <a:xfrm flipH="false" flipV="false" rot="0">
              <a:off x="3984176" y="0"/>
              <a:ext cx="1835033" cy="1805214"/>
            </a:xfrm>
            <a:custGeom>
              <a:avLst/>
              <a:gdLst/>
              <a:ahLst/>
              <a:cxnLst/>
              <a:rect r="r" b="b" t="t" l="l"/>
              <a:pathLst>
                <a:path h="1805214" w="1835033">
                  <a:moveTo>
                    <a:pt x="0" y="0"/>
                  </a:moveTo>
                  <a:lnTo>
                    <a:pt x="1835034" y="0"/>
                  </a:lnTo>
                  <a:lnTo>
                    <a:pt x="1835034" y="1805214"/>
                  </a:lnTo>
                  <a:lnTo>
                    <a:pt x="0" y="180521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4" id="34"/>
            <p:cNvSpPr txBox="true"/>
            <p:nvPr/>
          </p:nvSpPr>
          <p:spPr>
            <a:xfrm rot="0">
              <a:off x="0" y="462336"/>
              <a:ext cx="3984176" cy="909117"/>
            </a:xfrm>
            <a:prstGeom prst="rect">
              <a:avLst/>
            </a:prstGeom>
          </p:spPr>
          <p:txBody>
            <a:bodyPr anchor="t" rtlCol="false" tIns="0" lIns="0" bIns="0" rIns="0">
              <a:spAutoFit/>
            </a:bodyPr>
            <a:lstStyle/>
            <a:p>
              <a:pPr algn="ctr" marL="0" indent="0" lvl="0">
                <a:lnSpc>
                  <a:spcPts val="2638"/>
                </a:lnSpc>
              </a:pPr>
              <a:r>
                <a:rPr lang="en-US" b="true" sz="2489">
                  <a:solidFill>
                    <a:srgbClr val="FFFFFF"/>
                  </a:solidFill>
                  <a:latin typeface="Canva Sans Bold"/>
                  <a:ea typeface="Canva Sans Bold"/>
                  <a:cs typeface="Canva Sans Bold"/>
                  <a:sym typeface="Canva Sans Bold"/>
                </a:rPr>
                <a:t>Tiempo acorde al esfuerzo necesario</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273803" y="507139"/>
            <a:ext cx="20835606" cy="2462035"/>
            <a:chOff x="0" y="0"/>
            <a:chExt cx="5487567" cy="648437"/>
          </a:xfrm>
        </p:grpSpPr>
        <p:sp>
          <p:nvSpPr>
            <p:cNvPr name="Freeform 4" id="4"/>
            <p:cNvSpPr/>
            <p:nvPr/>
          </p:nvSpPr>
          <p:spPr>
            <a:xfrm flipH="false" flipV="false" rot="0">
              <a:off x="0" y="0"/>
              <a:ext cx="5487567" cy="648437"/>
            </a:xfrm>
            <a:custGeom>
              <a:avLst/>
              <a:gdLst/>
              <a:ahLst/>
              <a:cxnLst/>
              <a:rect r="r" b="b" t="t" l="l"/>
              <a:pathLst>
                <a:path h="648437" w="5487567">
                  <a:moveTo>
                    <a:pt x="0" y="0"/>
                  </a:moveTo>
                  <a:lnTo>
                    <a:pt x="5487567" y="0"/>
                  </a:lnTo>
                  <a:lnTo>
                    <a:pt x="5487567" y="648437"/>
                  </a:lnTo>
                  <a:lnTo>
                    <a:pt x="0" y="648437"/>
                  </a:lnTo>
                  <a:close/>
                </a:path>
              </a:pathLst>
            </a:custGeom>
            <a:solidFill>
              <a:srgbClr val="038FD8"/>
            </a:solidFill>
          </p:spPr>
        </p:sp>
        <p:sp>
          <p:nvSpPr>
            <p:cNvPr name="TextBox 5" id="5"/>
            <p:cNvSpPr txBox="true"/>
            <p:nvPr/>
          </p:nvSpPr>
          <p:spPr>
            <a:xfrm>
              <a:off x="0" y="-47625"/>
              <a:ext cx="5487567" cy="696062"/>
            </a:xfrm>
            <a:prstGeom prst="rect">
              <a:avLst/>
            </a:prstGeom>
          </p:spPr>
          <p:txBody>
            <a:bodyPr anchor="ctr" rtlCol="false" tIns="50800" lIns="50800" bIns="50800" rIns="50800"/>
            <a:lstStyle/>
            <a:p>
              <a:pPr algn="ctr">
                <a:lnSpc>
                  <a:spcPts val="3174"/>
                </a:lnSpc>
              </a:pPr>
            </a:p>
          </p:txBody>
        </p:sp>
      </p:grpSp>
      <p:sp>
        <p:nvSpPr>
          <p:cNvPr name="Freeform 6" id="6"/>
          <p:cNvSpPr/>
          <p:nvPr/>
        </p:nvSpPr>
        <p:spPr>
          <a:xfrm flipH="false" flipV="false" rot="962120">
            <a:off x="16658304" y="1917042"/>
            <a:ext cx="1201991" cy="1796454"/>
          </a:xfrm>
          <a:custGeom>
            <a:avLst/>
            <a:gdLst/>
            <a:ahLst/>
            <a:cxnLst/>
            <a:rect r="r" b="b" t="t" l="l"/>
            <a:pathLst>
              <a:path h="1796454" w="1201991">
                <a:moveTo>
                  <a:pt x="0" y="0"/>
                </a:moveTo>
                <a:lnTo>
                  <a:pt x="1201992" y="0"/>
                </a:lnTo>
                <a:lnTo>
                  <a:pt x="1201992" y="1796455"/>
                </a:lnTo>
                <a:lnTo>
                  <a:pt x="0" y="1796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77172">
            <a:off x="14166506" y="584021"/>
            <a:ext cx="3464134" cy="1436041"/>
          </a:xfrm>
          <a:custGeom>
            <a:avLst/>
            <a:gdLst/>
            <a:ahLst/>
            <a:cxnLst/>
            <a:rect r="r" b="b" t="t" l="l"/>
            <a:pathLst>
              <a:path h="1436041" w="3464134">
                <a:moveTo>
                  <a:pt x="0" y="0"/>
                </a:moveTo>
                <a:lnTo>
                  <a:pt x="3464134" y="0"/>
                </a:lnTo>
                <a:lnTo>
                  <a:pt x="3464134" y="1436041"/>
                </a:lnTo>
                <a:lnTo>
                  <a:pt x="0" y="14360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5191458"/>
            <a:ext cx="1857408" cy="2476544"/>
          </a:xfrm>
          <a:custGeom>
            <a:avLst/>
            <a:gdLst/>
            <a:ahLst/>
            <a:cxnLst/>
            <a:rect r="r" b="b" t="t" l="l"/>
            <a:pathLst>
              <a:path h="2476544" w="1857408">
                <a:moveTo>
                  <a:pt x="0" y="0"/>
                </a:moveTo>
                <a:lnTo>
                  <a:pt x="1857408" y="0"/>
                </a:lnTo>
                <a:lnTo>
                  <a:pt x="1857408" y="2476545"/>
                </a:lnTo>
                <a:lnTo>
                  <a:pt x="0" y="24765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2320061" y="3465930"/>
            <a:ext cx="4678140" cy="2295822"/>
            <a:chOff x="0" y="0"/>
            <a:chExt cx="6237520" cy="3061096"/>
          </a:xfrm>
        </p:grpSpPr>
        <p:sp>
          <p:nvSpPr>
            <p:cNvPr name="Freeform 10" id="10"/>
            <p:cNvSpPr/>
            <p:nvPr/>
          </p:nvSpPr>
          <p:spPr>
            <a:xfrm flipH="false" flipV="false" rot="0">
              <a:off x="3224891" y="0"/>
              <a:ext cx="3012629" cy="3061096"/>
            </a:xfrm>
            <a:custGeom>
              <a:avLst/>
              <a:gdLst/>
              <a:ahLst/>
              <a:cxnLst/>
              <a:rect r="r" b="b" t="t" l="l"/>
              <a:pathLst>
                <a:path h="3061096" w="3012629">
                  <a:moveTo>
                    <a:pt x="0" y="0"/>
                  </a:moveTo>
                  <a:lnTo>
                    <a:pt x="3012629" y="0"/>
                  </a:lnTo>
                  <a:lnTo>
                    <a:pt x="3012629" y="3061096"/>
                  </a:lnTo>
                  <a:lnTo>
                    <a:pt x="0" y="30610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732528">
              <a:off x="4230" y="1195489"/>
              <a:ext cx="2784631" cy="734446"/>
            </a:xfrm>
            <a:custGeom>
              <a:avLst/>
              <a:gdLst/>
              <a:ahLst/>
              <a:cxnLst/>
              <a:rect r="r" b="b" t="t" l="l"/>
              <a:pathLst>
                <a:path h="734446" w="2784631">
                  <a:moveTo>
                    <a:pt x="0" y="0"/>
                  </a:moveTo>
                  <a:lnTo>
                    <a:pt x="2784631" y="0"/>
                  </a:lnTo>
                  <a:lnTo>
                    <a:pt x="2784631" y="734446"/>
                  </a:lnTo>
                  <a:lnTo>
                    <a:pt x="0" y="7344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2" id="12"/>
          <p:cNvGrpSpPr/>
          <p:nvPr/>
        </p:nvGrpSpPr>
        <p:grpSpPr>
          <a:xfrm rot="0">
            <a:off x="7667534" y="3892520"/>
            <a:ext cx="2804209" cy="3811004"/>
            <a:chOff x="0" y="0"/>
            <a:chExt cx="3738945" cy="5081339"/>
          </a:xfrm>
        </p:grpSpPr>
        <p:sp>
          <p:nvSpPr>
            <p:cNvPr name="Freeform 13" id="13"/>
            <p:cNvSpPr/>
            <p:nvPr/>
          </p:nvSpPr>
          <p:spPr>
            <a:xfrm flipH="false" flipV="false" rot="0">
              <a:off x="408913" y="2156966"/>
              <a:ext cx="3330032" cy="2924373"/>
            </a:xfrm>
            <a:custGeom>
              <a:avLst/>
              <a:gdLst/>
              <a:ahLst/>
              <a:cxnLst/>
              <a:rect r="r" b="b" t="t" l="l"/>
              <a:pathLst>
                <a:path h="2924373" w="3330032">
                  <a:moveTo>
                    <a:pt x="0" y="0"/>
                  </a:moveTo>
                  <a:lnTo>
                    <a:pt x="3330032" y="0"/>
                  </a:lnTo>
                  <a:lnTo>
                    <a:pt x="3330032" y="2924373"/>
                  </a:lnTo>
                  <a:lnTo>
                    <a:pt x="0" y="29243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1556407">
              <a:off x="20362" y="572046"/>
              <a:ext cx="2784631" cy="734446"/>
            </a:xfrm>
            <a:custGeom>
              <a:avLst/>
              <a:gdLst/>
              <a:ahLst/>
              <a:cxnLst/>
              <a:rect r="r" b="b" t="t" l="l"/>
              <a:pathLst>
                <a:path h="734446" w="2784631">
                  <a:moveTo>
                    <a:pt x="0" y="0"/>
                  </a:moveTo>
                  <a:lnTo>
                    <a:pt x="2784630" y="0"/>
                  </a:lnTo>
                  <a:lnTo>
                    <a:pt x="2784630" y="734446"/>
                  </a:lnTo>
                  <a:lnTo>
                    <a:pt x="0" y="7344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5" id="15"/>
          <p:cNvGrpSpPr/>
          <p:nvPr/>
        </p:nvGrpSpPr>
        <p:grpSpPr>
          <a:xfrm rot="0">
            <a:off x="2291470" y="7981498"/>
            <a:ext cx="7495079" cy="1900736"/>
            <a:chOff x="0" y="0"/>
            <a:chExt cx="9993439" cy="2534314"/>
          </a:xfrm>
        </p:grpSpPr>
        <p:sp>
          <p:nvSpPr>
            <p:cNvPr name="Freeform 16" id="16"/>
            <p:cNvSpPr/>
            <p:nvPr/>
          </p:nvSpPr>
          <p:spPr>
            <a:xfrm flipH="false" flipV="false" rot="0">
              <a:off x="3318029" y="255778"/>
              <a:ext cx="2902595" cy="2278537"/>
            </a:xfrm>
            <a:custGeom>
              <a:avLst/>
              <a:gdLst/>
              <a:ahLst/>
              <a:cxnLst/>
              <a:rect r="r" b="b" t="t" l="l"/>
              <a:pathLst>
                <a:path h="2278537" w="2902595">
                  <a:moveTo>
                    <a:pt x="0" y="0"/>
                  </a:moveTo>
                  <a:lnTo>
                    <a:pt x="2902595" y="0"/>
                  </a:lnTo>
                  <a:lnTo>
                    <a:pt x="2902595" y="2278536"/>
                  </a:lnTo>
                  <a:lnTo>
                    <a:pt x="0" y="227853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9028728">
              <a:off x="7208620" y="638382"/>
              <a:ext cx="2784631" cy="734446"/>
            </a:xfrm>
            <a:custGeom>
              <a:avLst/>
              <a:gdLst/>
              <a:ahLst/>
              <a:cxnLst/>
              <a:rect r="r" b="b" t="t" l="l"/>
              <a:pathLst>
                <a:path h="734446" w="2784631">
                  <a:moveTo>
                    <a:pt x="0" y="0"/>
                  </a:moveTo>
                  <a:lnTo>
                    <a:pt x="2784631" y="0"/>
                  </a:lnTo>
                  <a:lnTo>
                    <a:pt x="2784631" y="734446"/>
                  </a:lnTo>
                  <a:lnTo>
                    <a:pt x="0" y="7344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9280725">
              <a:off x="23291" y="560202"/>
              <a:ext cx="2784631" cy="734446"/>
            </a:xfrm>
            <a:custGeom>
              <a:avLst/>
              <a:gdLst/>
              <a:ahLst/>
              <a:cxnLst/>
              <a:rect r="r" b="b" t="t" l="l"/>
              <a:pathLst>
                <a:path h="734446" w="2784631">
                  <a:moveTo>
                    <a:pt x="0" y="0"/>
                  </a:moveTo>
                  <a:lnTo>
                    <a:pt x="2784630" y="0"/>
                  </a:lnTo>
                  <a:lnTo>
                    <a:pt x="2784630" y="734446"/>
                  </a:lnTo>
                  <a:lnTo>
                    <a:pt x="0" y="7344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TextBox 19" id="19"/>
          <p:cNvSpPr txBox="true"/>
          <p:nvPr/>
        </p:nvSpPr>
        <p:spPr>
          <a:xfrm rot="0">
            <a:off x="808806" y="800136"/>
            <a:ext cx="12686272" cy="1633851"/>
          </a:xfrm>
          <a:prstGeom prst="rect">
            <a:avLst/>
          </a:prstGeom>
        </p:spPr>
        <p:txBody>
          <a:bodyPr anchor="t" rtlCol="false" tIns="0" lIns="0" bIns="0" rIns="0">
            <a:spAutoFit/>
          </a:bodyPr>
          <a:lstStyle/>
          <a:p>
            <a:pPr algn="l" marL="0" indent="0" lvl="0">
              <a:lnSpc>
                <a:spcPts val="13175"/>
              </a:lnSpc>
            </a:pPr>
            <a:r>
              <a:rPr lang="en-US" sz="10057">
                <a:solidFill>
                  <a:srgbClr val="F0F6F5"/>
                </a:solidFill>
                <a:latin typeface="League Spartan"/>
                <a:ea typeface="League Spartan"/>
                <a:cs typeface="League Spartan"/>
                <a:sym typeface="League Spartan"/>
              </a:rPr>
              <a:t>METODOLOGÍA XP</a:t>
            </a:r>
          </a:p>
        </p:txBody>
      </p:sp>
      <p:sp>
        <p:nvSpPr>
          <p:cNvPr name="TextBox 20" id="20"/>
          <p:cNvSpPr txBox="true"/>
          <p:nvPr/>
        </p:nvSpPr>
        <p:spPr>
          <a:xfrm rot="0">
            <a:off x="9689407" y="2102976"/>
            <a:ext cx="3120477" cy="331011"/>
          </a:xfrm>
          <a:prstGeom prst="rect">
            <a:avLst/>
          </a:prstGeom>
        </p:spPr>
        <p:txBody>
          <a:bodyPr anchor="t" rtlCol="false" tIns="0" lIns="0" bIns="0" rIns="0">
            <a:spAutoFit/>
          </a:bodyPr>
          <a:lstStyle/>
          <a:p>
            <a:pPr algn="l" marL="0" indent="0" lvl="0">
              <a:lnSpc>
                <a:spcPts val="2610"/>
              </a:lnSpc>
            </a:pPr>
            <a:r>
              <a:rPr lang="en-US" sz="1992">
                <a:solidFill>
                  <a:srgbClr val="F0F6F5"/>
                </a:solidFill>
                <a:latin typeface="League Spartan"/>
                <a:ea typeface="League Spartan"/>
                <a:cs typeface="League Spartan"/>
                <a:sym typeface="League Spartan"/>
              </a:rPr>
              <a:t> Extreme Programming</a:t>
            </a:r>
          </a:p>
        </p:txBody>
      </p:sp>
      <p:grpSp>
        <p:nvGrpSpPr>
          <p:cNvPr name="Group 21" id="21"/>
          <p:cNvGrpSpPr/>
          <p:nvPr/>
        </p:nvGrpSpPr>
        <p:grpSpPr>
          <a:xfrm rot="0">
            <a:off x="11095463" y="3892358"/>
            <a:ext cx="4954118" cy="5665965"/>
            <a:chOff x="0" y="0"/>
            <a:chExt cx="6605491" cy="7554620"/>
          </a:xfrm>
        </p:grpSpPr>
        <p:sp>
          <p:nvSpPr>
            <p:cNvPr name="AutoShape 22" id="22"/>
            <p:cNvSpPr/>
            <p:nvPr/>
          </p:nvSpPr>
          <p:spPr>
            <a:xfrm flipH="true">
              <a:off x="50800" y="215"/>
              <a:ext cx="31972" cy="7554190"/>
            </a:xfrm>
            <a:prstGeom prst="line">
              <a:avLst/>
            </a:prstGeom>
            <a:ln cap="flat" w="101600">
              <a:solidFill>
                <a:srgbClr val="D7F7FF"/>
              </a:solidFill>
              <a:prstDash val="solid"/>
              <a:headEnd type="none" len="sm" w="sm"/>
              <a:tailEnd type="none" len="sm" w="sm"/>
            </a:ln>
          </p:spPr>
        </p:sp>
        <p:sp>
          <p:nvSpPr>
            <p:cNvPr name="Freeform 23" id="23"/>
            <p:cNvSpPr/>
            <p:nvPr/>
          </p:nvSpPr>
          <p:spPr>
            <a:xfrm flipH="false" flipV="false" rot="0">
              <a:off x="1873471" y="639963"/>
              <a:ext cx="4732020" cy="5486400"/>
            </a:xfrm>
            <a:custGeom>
              <a:avLst/>
              <a:gdLst/>
              <a:ahLst/>
              <a:cxnLst/>
              <a:rect r="r" b="b" t="t" l="l"/>
              <a:pathLst>
                <a:path h="5486400" w="4732020">
                  <a:moveTo>
                    <a:pt x="0" y="0"/>
                  </a:moveTo>
                  <a:lnTo>
                    <a:pt x="4732020" y="0"/>
                  </a:lnTo>
                  <a:lnTo>
                    <a:pt x="4732020" y="5486400"/>
                  </a:lnTo>
                  <a:lnTo>
                    <a:pt x="0" y="54864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4" id="24"/>
            <p:cNvSpPr txBox="true"/>
            <p:nvPr/>
          </p:nvSpPr>
          <p:spPr>
            <a:xfrm rot="0">
              <a:off x="2285895" y="6299533"/>
              <a:ext cx="4160636" cy="855055"/>
            </a:xfrm>
            <a:prstGeom prst="rect">
              <a:avLst/>
            </a:prstGeom>
          </p:spPr>
          <p:txBody>
            <a:bodyPr anchor="t" rtlCol="false" tIns="0" lIns="0" bIns="0" rIns="0">
              <a:spAutoFit/>
            </a:bodyPr>
            <a:lstStyle/>
            <a:p>
              <a:pPr algn="r" marL="0" indent="0" lvl="0">
                <a:lnSpc>
                  <a:spcPts val="2610"/>
                </a:lnSpc>
              </a:pPr>
              <a:r>
                <a:rPr lang="en-US" sz="1992">
                  <a:solidFill>
                    <a:srgbClr val="F0F6F5"/>
                  </a:solidFill>
                  <a:latin typeface="League Spartan"/>
                  <a:ea typeface="League Spartan"/>
                  <a:cs typeface="League Spartan"/>
                  <a:sym typeface="League Spartan"/>
                </a:rPr>
                <a:t>Ideal para equipos de 2 integrantes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13301" y="3873974"/>
            <a:ext cx="17261398" cy="4618565"/>
            <a:chOff x="0" y="0"/>
            <a:chExt cx="4546212" cy="1216412"/>
          </a:xfrm>
        </p:grpSpPr>
        <p:sp>
          <p:nvSpPr>
            <p:cNvPr name="Freeform 4" id="4"/>
            <p:cNvSpPr/>
            <p:nvPr/>
          </p:nvSpPr>
          <p:spPr>
            <a:xfrm flipH="false" flipV="false" rot="0">
              <a:off x="0" y="0"/>
              <a:ext cx="4546212" cy="1216412"/>
            </a:xfrm>
            <a:custGeom>
              <a:avLst/>
              <a:gdLst/>
              <a:ahLst/>
              <a:cxnLst/>
              <a:rect r="r" b="b" t="t" l="l"/>
              <a:pathLst>
                <a:path h="1216412" w="4546212">
                  <a:moveTo>
                    <a:pt x="22874" y="0"/>
                  </a:moveTo>
                  <a:lnTo>
                    <a:pt x="4523337" y="0"/>
                  </a:lnTo>
                  <a:cubicBezTo>
                    <a:pt x="4529404" y="0"/>
                    <a:pt x="4535222" y="2410"/>
                    <a:pt x="4539512" y="6700"/>
                  </a:cubicBezTo>
                  <a:cubicBezTo>
                    <a:pt x="4543802" y="10989"/>
                    <a:pt x="4546212" y="16807"/>
                    <a:pt x="4546212" y="22874"/>
                  </a:cubicBezTo>
                  <a:lnTo>
                    <a:pt x="4546212" y="1193538"/>
                  </a:lnTo>
                  <a:cubicBezTo>
                    <a:pt x="4546212" y="1199605"/>
                    <a:pt x="4543802" y="1205423"/>
                    <a:pt x="4539512" y="1209712"/>
                  </a:cubicBezTo>
                  <a:cubicBezTo>
                    <a:pt x="4535222" y="1214002"/>
                    <a:pt x="4529404" y="1216412"/>
                    <a:pt x="4523337" y="1216412"/>
                  </a:cubicBezTo>
                  <a:lnTo>
                    <a:pt x="22874" y="1216412"/>
                  </a:lnTo>
                  <a:cubicBezTo>
                    <a:pt x="16807" y="1216412"/>
                    <a:pt x="10989" y="1214002"/>
                    <a:pt x="6700" y="1209712"/>
                  </a:cubicBezTo>
                  <a:cubicBezTo>
                    <a:pt x="2410" y="1205423"/>
                    <a:pt x="0" y="1199605"/>
                    <a:pt x="0" y="1193538"/>
                  </a:cubicBezTo>
                  <a:lnTo>
                    <a:pt x="0" y="22874"/>
                  </a:lnTo>
                  <a:cubicBezTo>
                    <a:pt x="0" y="16807"/>
                    <a:pt x="2410" y="10989"/>
                    <a:pt x="6700" y="6700"/>
                  </a:cubicBezTo>
                  <a:cubicBezTo>
                    <a:pt x="10989" y="2410"/>
                    <a:pt x="16807" y="0"/>
                    <a:pt x="22874" y="0"/>
                  </a:cubicBezTo>
                  <a:close/>
                </a:path>
              </a:pathLst>
            </a:custGeom>
            <a:solidFill>
              <a:srgbClr val="A6C0C4">
                <a:alpha val="61961"/>
              </a:srgbClr>
            </a:solidFill>
          </p:spPr>
        </p:sp>
        <p:sp>
          <p:nvSpPr>
            <p:cNvPr name="TextBox 5" id="5"/>
            <p:cNvSpPr txBox="true"/>
            <p:nvPr/>
          </p:nvSpPr>
          <p:spPr>
            <a:xfrm>
              <a:off x="0" y="0"/>
              <a:ext cx="4546212" cy="1216412"/>
            </a:xfrm>
            <a:prstGeom prst="rect">
              <a:avLst/>
            </a:prstGeom>
          </p:spPr>
          <p:txBody>
            <a:bodyPr anchor="ctr" rtlCol="false" tIns="50800" lIns="50800" bIns="50800" rIns="50800"/>
            <a:lstStyle/>
            <a:p>
              <a:pPr algn="ctr">
                <a:lnSpc>
                  <a:spcPts val="2159"/>
                </a:lnSpc>
              </a:pPr>
            </a:p>
          </p:txBody>
        </p:sp>
      </p:grpSp>
      <p:sp>
        <p:nvSpPr>
          <p:cNvPr name="AutoShape 6" id="6"/>
          <p:cNvSpPr/>
          <p:nvPr/>
        </p:nvSpPr>
        <p:spPr>
          <a:xfrm>
            <a:off x="1961216" y="6159453"/>
            <a:ext cx="14112918" cy="0"/>
          </a:xfrm>
          <a:prstGeom prst="line">
            <a:avLst/>
          </a:prstGeom>
          <a:ln cap="flat" w="304800">
            <a:solidFill>
              <a:srgbClr val="3C4F56"/>
            </a:solidFill>
            <a:prstDash val="solid"/>
            <a:headEnd type="none" len="sm" w="sm"/>
            <a:tailEnd type="none" len="sm" w="sm"/>
          </a:ln>
        </p:spPr>
      </p:sp>
      <p:grpSp>
        <p:nvGrpSpPr>
          <p:cNvPr name="Group 7" id="7"/>
          <p:cNvGrpSpPr/>
          <p:nvPr/>
        </p:nvGrpSpPr>
        <p:grpSpPr>
          <a:xfrm rot="0">
            <a:off x="900427" y="4652954"/>
            <a:ext cx="2121578" cy="3060605"/>
            <a:chOff x="0" y="0"/>
            <a:chExt cx="2828770" cy="4080807"/>
          </a:xfrm>
        </p:grpSpPr>
        <p:sp>
          <p:nvSpPr>
            <p:cNvPr name="Freeform 8" id="8"/>
            <p:cNvSpPr/>
            <p:nvPr/>
          </p:nvSpPr>
          <p:spPr>
            <a:xfrm flipH="false" flipV="false" rot="0">
              <a:off x="158330" y="956869"/>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3">
                <a:alphaModFix amt="30000"/>
              </a:blip>
              <a:stretch>
                <a:fillRect l="0" t="-17838" r="0" b="0"/>
              </a:stretch>
            </a:blipFill>
          </p:spPr>
        </p:sp>
        <p:grpSp>
          <p:nvGrpSpPr>
            <p:cNvPr name="Group 9" id="9"/>
            <p:cNvGrpSpPr/>
            <p:nvPr/>
          </p:nvGrpSpPr>
          <p:grpSpPr>
            <a:xfrm rot="0">
              <a:off x="239983" y="908061"/>
              <a:ext cx="2314034" cy="1988623"/>
              <a:chOff x="0" y="0"/>
              <a:chExt cx="812800" cy="698500"/>
            </a:xfrm>
          </p:grpSpPr>
          <p:sp>
            <p:nvSpPr>
              <p:cNvPr name="Freeform 10" id="10"/>
              <p:cNvSpPr/>
              <p:nvPr/>
            </p:nvSpPr>
            <p:spPr>
              <a:xfrm flipH="false" flipV="false" rot="0">
                <a:off x="6853" y="0"/>
                <a:ext cx="799094" cy="698500"/>
              </a:xfrm>
              <a:custGeom>
                <a:avLst/>
                <a:gdLst/>
                <a:ahLst/>
                <a:cxnLst/>
                <a:rect r="r" b="b" t="t" l="l"/>
                <a:pathLst>
                  <a:path h="698500" w="799094">
                    <a:moveTo>
                      <a:pt x="788000" y="380096"/>
                    </a:moveTo>
                    <a:lnTo>
                      <a:pt x="620694" y="667654"/>
                    </a:lnTo>
                    <a:cubicBezTo>
                      <a:pt x="609582" y="686751"/>
                      <a:pt x="589155" y="698500"/>
                      <a:pt x="567060" y="698500"/>
                    </a:cubicBezTo>
                    <a:lnTo>
                      <a:pt x="232034" y="698500"/>
                    </a:lnTo>
                    <a:cubicBezTo>
                      <a:pt x="209939" y="698500"/>
                      <a:pt x="189512" y="686751"/>
                      <a:pt x="178400" y="667654"/>
                    </a:cubicBezTo>
                    <a:lnTo>
                      <a:pt x="11094" y="380096"/>
                    </a:lnTo>
                    <a:cubicBezTo>
                      <a:pt x="0" y="361028"/>
                      <a:pt x="0" y="337472"/>
                      <a:pt x="11094" y="318404"/>
                    </a:cubicBezTo>
                    <a:lnTo>
                      <a:pt x="178400" y="30846"/>
                    </a:lnTo>
                    <a:cubicBezTo>
                      <a:pt x="189512" y="11749"/>
                      <a:pt x="209939" y="0"/>
                      <a:pt x="232034" y="0"/>
                    </a:cubicBezTo>
                    <a:lnTo>
                      <a:pt x="567060" y="0"/>
                    </a:lnTo>
                    <a:cubicBezTo>
                      <a:pt x="589155" y="0"/>
                      <a:pt x="609582" y="11749"/>
                      <a:pt x="620694" y="30846"/>
                    </a:cubicBezTo>
                    <a:lnTo>
                      <a:pt x="788000" y="318404"/>
                    </a:lnTo>
                    <a:cubicBezTo>
                      <a:pt x="799094" y="337472"/>
                      <a:pt x="799094" y="361028"/>
                      <a:pt x="788000" y="380096"/>
                    </a:cubicBezTo>
                    <a:close/>
                  </a:path>
                </a:pathLst>
              </a:custGeom>
              <a:solidFill>
                <a:srgbClr val="94D327"/>
              </a:solidFill>
            </p:spPr>
          </p:sp>
          <p:sp>
            <p:nvSpPr>
              <p:cNvPr name="TextBox 11" id="11"/>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12" id="12"/>
            <p:cNvGrpSpPr/>
            <p:nvPr/>
          </p:nvGrpSpPr>
          <p:grpSpPr>
            <a:xfrm rot="0">
              <a:off x="368300" y="0"/>
              <a:ext cx="2057400" cy="704861"/>
              <a:chOff x="0" y="0"/>
              <a:chExt cx="406400" cy="139232"/>
            </a:xfrm>
          </p:grpSpPr>
          <p:sp>
            <p:nvSpPr>
              <p:cNvPr name="Freeform 13" id="13"/>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94D327"/>
              </a:solidFill>
            </p:spPr>
          </p:sp>
          <p:sp>
            <p:nvSpPr>
              <p:cNvPr name="TextBox 14" id="14"/>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1-2</a:t>
                </a:r>
              </a:p>
            </p:txBody>
          </p:sp>
        </p:grpSp>
        <p:sp>
          <p:nvSpPr>
            <p:cNvPr name="Freeform 15" id="15"/>
            <p:cNvSpPr/>
            <p:nvPr/>
          </p:nvSpPr>
          <p:spPr>
            <a:xfrm flipH="false" flipV="false" rot="0">
              <a:off x="858949" y="1229809"/>
              <a:ext cx="1076102" cy="1345128"/>
            </a:xfrm>
            <a:custGeom>
              <a:avLst/>
              <a:gdLst/>
              <a:ahLst/>
              <a:cxnLst/>
              <a:rect r="r" b="b" t="t" l="l"/>
              <a:pathLst>
                <a:path h="1345128" w="1076102">
                  <a:moveTo>
                    <a:pt x="0" y="0"/>
                  </a:moveTo>
                  <a:lnTo>
                    <a:pt x="1076102" y="0"/>
                  </a:lnTo>
                  <a:lnTo>
                    <a:pt x="1076102" y="1345128"/>
                  </a:lnTo>
                  <a:lnTo>
                    <a:pt x="0" y="1345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0" y="3369607"/>
              <a:ext cx="2794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Levan</a:t>
              </a:r>
              <a:r>
                <a:rPr lang="en-US" b="true" sz="1799">
                  <a:solidFill>
                    <a:srgbClr val="000000"/>
                  </a:solidFill>
                  <a:latin typeface="DM Sans Bold"/>
                  <a:ea typeface="DM Sans Bold"/>
                  <a:cs typeface="DM Sans Bold"/>
                  <a:sym typeface="DM Sans Bold"/>
                </a:rPr>
                <a:t>tamiento de Requerimientos</a:t>
              </a:r>
            </a:p>
          </p:txBody>
        </p:sp>
      </p:grpSp>
      <p:grpSp>
        <p:nvGrpSpPr>
          <p:cNvPr name="Group 17" id="17"/>
          <p:cNvGrpSpPr/>
          <p:nvPr/>
        </p:nvGrpSpPr>
        <p:grpSpPr>
          <a:xfrm rot="0">
            <a:off x="3901692" y="4343400"/>
            <a:ext cx="2002830" cy="3365405"/>
            <a:chOff x="0" y="0"/>
            <a:chExt cx="2670440" cy="4487207"/>
          </a:xfrm>
        </p:grpSpPr>
        <p:sp>
          <p:nvSpPr>
            <p:cNvPr name="Freeform 18" id="18"/>
            <p:cNvSpPr/>
            <p:nvPr/>
          </p:nvSpPr>
          <p:spPr>
            <a:xfrm flipH="false" flipV="false" rot="0">
              <a:off x="0" y="1369607"/>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3">
                <a:alphaModFix amt="30000"/>
              </a:blip>
              <a:stretch>
                <a:fillRect l="0" t="-17838" r="0" b="0"/>
              </a:stretch>
            </a:blipFill>
          </p:spPr>
        </p:sp>
        <p:grpSp>
          <p:nvGrpSpPr>
            <p:cNvPr name="Group 19" id="19"/>
            <p:cNvGrpSpPr/>
            <p:nvPr/>
          </p:nvGrpSpPr>
          <p:grpSpPr>
            <a:xfrm rot="0">
              <a:off x="74883" y="1320800"/>
              <a:ext cx="2314034" cy="1988623"/>
              <a:chOff x="0" y="0"/>
              <a:chExt cx="812800" cy="698500"/>
            </a:xfrm>
          </p:grpSpPr>
          <p:sp>
            <p:nvSpPr>
              <p:cNvPr name="Freeform 20" id="20"/>
              <p:cNvSpPr/>
              <p:nvPr/>
            </p:nvSpPr>
            <p:spPr>
              <a:xfrm flipH="false" flipV="false" rot="0">
                <a:off x="6853" y="0"/>
                <a:ext cx="799094" cy="698500"/>
              </a:xfrm>
              <a:custGeom>
                <a:avLst/>
                <a:gdLst/>
                <a:ahLst/>
                <a:cxnLst/>
                <a:rect r="r" b="b" t="t" l="l"/>
                <a:pathLst>
                  <a:path h="698500" w="799094">
                    <a:moveTo>
                      <a:pt x="788000" y="380096"/>
                    </a:moveTo>
                    <a:lnTo>
                      <a:pt x="620694" y="667654"/>
                    </a:lnTo>
                    <a:cubicBezTo>
                      <a:pt x="609582" y="686751"/>
                      <a:pt x="589155" y="698500"/>
                      <a:pt x="567060" y="698500"/>
                    </a:cubicBezTo>
                    <a:lnTo>
                      <a:pt x="232034" y="698500"/>
                    </a:lnTo>
                    <a:cubicBezTo>
                      <a:pt x="209939" y="698500"/>
                      <a:pt x="189512" y="686751"/>
                      <a:pt x="178400" y="667654"/>
                    </a:cubicBezTo>
                    <a:lnTo>
                      <a:pt x="11094" y="380096"/>
                    </a:lnTo>
                    <a:cubicBezTo>
                      <a:pt x="0" y="361028"/>
                      <a:pt x="0" y="337472"/>
                      <a:pt x="11094" y="318404"/>
                    </a:cubicBezTo>
                    <a:lnTo>
                      <a:pt x="178400" y="30846"/>
                    </a:lnTo>
                    <a:cubicBezTo>
                      <a:pt x="189512" y="11749"/>
                      <a:pt x="209939" y="0"/>
                      <a:pt x="232034" y="0"/>
                    </a:cubicBezTo>
                    <a:lnTo>
                      <a:pt x="567060" y="0"/>
                    </a:lnTo>
                    <a:cubicBezTo>
                      <a:pt x="589155" y="0"/>
                      <a:pt x="609582" y="11749"/>
                      <a:pt x="620694" y="30846"/>
                    </a:cubicBezTo>
                    <a:lnTo>
                      <a:pt x="788000" y="318404"/>
                    </a:lnTo>
                    <a:cubicBezTo>
                      <a:pt x="799094" y="337472"/>
                      <a:pt x="799094" y="361028"/>
                      <a:pt x="788000" y="380096"/>
                    </a:cubicBezTo>
                    <a:close/>
                  </a:path>
                </a:pathLst>
              </a:custGeom>
              <a:solidFill>
                <a:srgbClr val="00C197"/>
              </a:solidFill>
            </p:spPr>
          </p:sp>
          <p:sp>
            <p:nvSpPr>
              <p:cNvPr name="TextBox 21" id="21"/>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22" id="22"/>
            <p:cNvGrpSpPr/>
            <p:nvPr/>
          </p:nvGrpSpPr>
          <p:grpSpPr>
            <a:xfrm rot="0">
              <a:off x="203200" y="3782345"/>
              <a:ext cx="2057400" cy="704861"/>
              <a:chOff x="0" y="0"/>
              <a:chExt cx="406400" cy="139232"/>
            </a:xfrm>
          </p:grpSpPr>
          <p:sp>
            <p:nvSpPr>
              <p:cNvPr name="Freeform 23" id="23"/>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C197"/>
              </a:solidFill>
            </p:spPr>
          </p:sp>
          <p:sp>
            <p:nvSpPr>
              <p:cNvPr name="TextBox 24" id="24"/>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3-4</a:t>
                </a:r>
              </a:p>
            </p:txBody>
          </p:sp>
        </p:grpSp>
        <p:sp>
          <p:nvSpPr>
            <p:cNvPr name="Freeform 25" id="25"/>
            <p:cNvSpPr/>
            <p:nvPr/>
          </p:nvSpPr>
          <p:spPr>
            <a:xfrm flipH="false" flipV="false" rot="0">
              <a:off x="578392" y="1661603"/>
              <a:ext cx="1307016" cy="1307016"/>
            </a:xfrm>
            <a:custGeom>
              <a:avLst/>
              <a:gdLst/>
              <a:ahLst/>
              <a:cxnLst/>
              <a:rect r="r" b="b" t="t" l="l"/>
              <a:pathLst>
                <a:path h="1307016" w="1307016">
                  <a:moveTo>
                    <a:pt x="0" y="0"/>
                  </a:moveTo>
                  <a:lnTo>
                    <a:pt x="1307016" y="0"/>
                  </a:lnTo>
                  <a:lnTo>
                    <a:pt x="1307016" y="1307016"/>
                  </a:lnTo>
                  <a:lnTo>
                    <a:pt x="0" y="13070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25400" y="0"/>
              <a:ext cx="2413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Diseño y Modelado</a:t>
              </a:r>
            </a:p>
          </p:txBody>
        </p:sp>
      </p:grpSp>
      <p:grpSp>
        <p:nvGrpSpPr>
          <p:cNvPr name="Group 27" id="27"/>
          <p:cNvGrpSpPr/>
          <p:nvPr/>
        </p:nvGrpSpPr>
        <p:grpSpPr>
          <a:xfrm rot="0">
            <a:off x="6774054" y="4548179"/>
            <a:ext cx="2002830" cy="3267888"/>
            <a:chOff x="0" y="0"/>
            <a:chExt cx="2670440" cy="4357184"/>
          </a:xfrm>
        </p:grpSpPr>
        <p:sp>
          <p:nvSpPr>
            <p:cNvPr name="Freeform 28" id="28"/>
            <p:cNvSpPr/>
            <p:nvPr/>
          </p:nvSpPr>
          <p:spPr>
            <a:xfrm flipH="false" flipV="false" rot="0">
              <a:off x="0" y="1096569"/>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3">
                <a:alphaModFix amt="30000"/>
              </a:blip>
              <a:stretch>
                <a:fillRect l="0" t="-17838" r="0" b="0"/>
              </a:stretch>
            </a:blipFill>
          </p:spPr>
        </p:sp>
        <p:grpSp>
          <p:nvGrpSpPr>
            <p:cNvPr name="Group 29" id="29"/>
            <p:cNvGrpSpPr/>
            <p:nvPr/>
          </p:nvGrpSpPr>
          <p:grpSpPr>
            <a:xfrm rot="0">
              <a:off x="81653" y="1047761"/>
              <a:ext cx="2314034" cy="1988623"/>
              <a:chOff x="0" y="0"/>
              <a:chExt cx="812800" cy="698500"/>
            </a:xfrm>
          </p:grpSpPr>
          <p:sp>
            <p:nvSpPr>
              <p:cNvPr name="Freeform 30" id="30"/>
              <p:cNvSpPr/>
              <p:nvPr/>
            </p:nvSpPr>
            <p:spPr>
              <a:xfrm flipH="false" flipV="false" rot="0">
                <a:off x="6853" y="0"/>
                <a:ext cx="799094" cy="698500"/>
              </a:xfrm>
              <a:custGeom>
                <a:avLst/>
                <a:gdLst/>
                <a:ahLst/>
                <a:cxnLst/>
                <a:rect r="r" b="b" t="t" l="l"/>
                <a:pathLst>
                  <a:path h="698500" w="799094">
                    <a:moveTo>
                      <a:pt x="788000" y="380096"/>
                    </a:moveTo>
                    <a:lnTo>
                      <a:pt x="620694" y="667654"/>
                    </a:lnTo>
                    <a:cubicBezTo>
                      <a:pt x="609582" y="686751"/>
                      <a:pt x="589155" y="698500"/>
                      <a:pt x="567060" y="698500"/>
                    </a:cubicBezTo>
                    <a:lnTo>
                      <a:pt x="232034" y="698500"/>
                    </a:lnTo>
                    <a:cubicBezTo>
                      <a:pt x="209939" y="698500"/>
                      <a:pt x="189512" y="686751"/>
                      <a:pt x="178400" y="667654"/>
                    </a:cubicBezTo>
                    <a:lnTo>
                      <a:pt x="11094" y="380096"/>
                    </a:lnTo>
                    <a:cubicBezTo>
                      <a:pt x="0" y="361028"/>
                      <a:pt x="0" y="337472"/>
                      <a:pt x="11094" y="318404"/>
                    </a:cubicBezTo>
                    <a:lnTo>
                      <a:pt x="178400" y="30846"/>
                    </a:lnTo>
                    <a:cubicBezTo>
                      <a:pt x="189512" y="11749"/>
                      <a:pt x="209939" y="0"/>
                      <a:pt x="232034" y="0"/>
                    </a:cubicBezTo>
                    <a:lnTo>
                      <a:pt x="567060" y="0"/>
                    </a:lnTo>
                    <a:cubicBezTo>
                      <a:pt x="589155" y="0"/>
                      <a:pt x="609582" y="11749"/>
                      <a:pt x="620694" y="30846"/>
                    </a:cubicBezTo>
                    <a:lnTo>
                      <a:pt x="788000" y="318404"/>
                    </a:lnTo>
                    <a:cubicBezTo>
                      <a:pt x="799094" y="337472"/>
                      <a:pt x="799094" y="361028"/>
                      <a:pt x="788000" y="380096"/>
                    </a:cubicBezTo>
                    <a:close/>
                  </a:path>
                </a:pathLst>
              </a:custGeom>
              <a:solidFill>
                <a:srgbClr val="00A3C4"/>
              </a:solidFill>
            </p:spPr>
          </p:sp>
          <p:sp>
            <p:nvSpPr>
              <p:cNvPr name="TextBox 31" id="31"/>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32" id="32"/>
            <p:cNvGrpSpPr/>
            <p:nvPr/>
          </p:nvGrpSpPr>
          <p:grpSpPr>
            <a:xfrm rot="0">
              <a:off x="208784" y="0"/>
              <a:ext cx="2057400" cy="704861"/>
              <a:chOff x="0" y="0"/>
              <a:chExt cx="406400" cy="139232"/>
            </a:xfrm>
          </p:grpSpPr>
          <p:sp>
            <p:nvSpPr>
              <p:cNvPr name="Freeform 33" id="33"/>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A3C4"/>
              </a:solidFill>
            </p:spPr>
          </p:sp>
          <p:sp>
            <p:nvSpPr>
              <p:cNvPr name="TextBox 34" id="34"/>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5-12</a:t>
                </a:r>
              </a:p>
            </p:txBody>
          </p:sp>
        </p:grpSp>
        <p:sp>
          <p:nvSpPr>
            <p:cNvPr name="Freeform 35" id="35"/>
            <p:cNvSpPr/>
            <p:nvPr/>
          </p:nvSpPr>
          <p:spPr>
            <a:xfrm flipH="false" flipV="false" rot="0">
              <a:off x="522938" y="1502591"/>
              <a:ext cx="1429091" cy="1078964"/>
            </a:xfrm>
            <a:custGeom>
              <a:avLst/>
              <a:gdLst/>
              <a:ahLst/>
              <a:cxnLst/>
              <a:rect r="r" b="b" t="t" l="l"/>
              <a:pathLst>
                <a:path h="1078964" w="1429091">
                  <a:moveTo>
                    <a:pt x="0" y="0"/>
                  </a:moveTo>
                  <a:lnTo>
                    <a:pt x="1429091" y="0"/>
                  </a:lnTo>
                  <a:lnTo>
                    <a:pt x="1429091" y="1078964"/>
                  </a:lnTo>
                  <a:lnTo>
                    <a:pt x="0" y="1078964"/>
                  </a:lnTo>
                  <a:lnTo>
                    <a:pt x="0" y="0"/>
                  </a:lnTo>
                  <a:close/>
                </a:path>
              </a:pathLst>
            </a:custGeom>
            <a:blipFill>
              <a:blip r:embed="rId8"/>
              <a:stretch>
                <a:fillRect l="0" t="0" r="0" b="0"/>
              </a:stretch>
            </a:blipFill>
          </p:spPr>
        </p:sp>
        <p:sp>
          <p:nvSpPr>
            <p:cNvPr name="TextBox 36" id="36"/>
            <p:cNvSpPr txBox="true"/>
            <p:nvPr/>
          </p:nvSpPr>
          <p:spPr>
            <a:xfrm rot="0">
              <a:off x="32170" y="3645984"/>
              <a:ext cx="2413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Desarrollo de software</a:t>
              </a:r>
            </a:p>
          </p:txBody>
        </p:sp>
      </p:grpSp>
      <p:grpSp>
        <p:nvGrpSpPr>
          <p:cNvPr name="Group 37" id="37"/>
          <p:cNvGrpSpPr/>
          <p:nvPr/>
        </p:nvGrpSpPr>
        <p:grpSpPr>
          <a:xfrm rot="0">
            <a:off x="9656571" y="4610100"/>
            <a:ext cx="2002830" cy="3098705"/>
            <a:chOff x="0" y="0"/>
            <a:chExt cx="2670440" cy="4131607"/>
          </a:xfrm>
        </p:grpSpPr>
        <p:sp>
          <p:nvSpPr>
            <p:cNvPr name="Freeform 38" id="38"/>
            <p:cNvSpPr/>
            <p:nvPr/>
          </p:nvSpPr>
          <p:spPr>
            <a:xfrm flipH="false" flipV="false" rot="0">
              <a:off x="0" y="1014007"/>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3">
                <a:alphaModFix amt="30000"/>
              </a:blip>
              <a:stretch>
                <a:fillRect l="0" t="-17838" r="0" b="0"/>
              </a:stretch>
            </a:blipFill>
          </p:spPr>
        </p:sp>
        <p:grpSp>
          <p:nvGrpSpPr>
            <p:cNvPr name="Group 39" id="39"/>
            <p:cNvGrpSpPr/>
            <p:nvPr/>
          </p:nvGrpSpPr>
          <p:grpSpPr>
            <a:xfrm rot="0">
              <a:off x="74883" y="965200"/>
              <a:ext cx="2314034" cy="1988623"/>
              <a:chOff x="0" y="0"/>
              <a:chExt cx="812800" cy="698500"/>
            </a:xfrm>
          </p:grpSpPr>
          <p:sp>
            <p:nvSpPr>
              <p:cNvPr name="Freeform 40" id="40"/>
              <p:cNvSpPr/>
              <p:nvPr/>
            </p:nvSpPr>
            <p:spPr>
              <a:xfrm flipH="false" flipV="false" rot="0">
                <a:off x="6853" y="0"/>
                <a:ext cx="799094" cy="698500"/>
              </a:xfrm>
              <a:custGeom>
                <a:avLst/>
                <a:gdLst/>
                <a:ahLst/>
                <a:cxnLst/>
                <a:rect r="r" b="b" t="t" l="l"/>
                <a:pathLst>
                  <a:path h="698500" w="799094">
                    <a:moveTo>
                      <a:pt x="788000" y="380096"/>
                    </a:moveTo>
                    <a:lnTo>
                      <a:pt x="620694" y="667654"/>
                    </a:lnTo>
                    <a:cubicBezTo>
                      <a:pt x="609582" y="686751"/>
                      <a:pt x="589155" y="698500"/>
                      <a:pt x="567060" y="698500"/>
                    </a:cubicBezTo>
                    <a:lnTo>
                      <a:pt x="232034" y="698500"/>
                    </a:lnTo>
                    <a:cubicBezTo>
                      <a:pt x="209939" y="698500"/>
                      <a:pt x="189512" y="686751"/>
                      <a:pt x="178400" y="667654"/>
                    </a:cubicBezTo>
                    <a:lnTo>
                      <a:pt x="11094" y="380096"/>
                    </a:lnTo>
                    <a:cubicBezTo>
                      <a:pt x="0" y="361028"/>
                      <a:pt x="0" y="337472"/>
                      <a:pt x="11094" y="318404"/>
                    </a:cubicBezTo>
                    <a:lnTo>
                      <a:pt x="178400" y="30846"/>
                    </a:lnTo>
                    <a:cubicBezTo>
                      <a:pt x="189512" y="11749"/>
                      <a:pt x="209939" y="0"/>
                      <a:pt x="232034" y="0"/>
                    </a:cubicBezTo>
                    <a:lnTo>
                      <a:pt x="567060" y="0"/>
                    </a:lnTo>
                    <a:cubicBezTo>
                      <a:pt x="589155" y="0"/>
                      <a:pt x="609582" y="11749"/>
                      <a:pt x="620694" y="30846"/>
                    </a:cubicBezTo>
                    <a:lnTo>
                      <a:pt x="788000" y="318404"/>
                    </a:lnTo>
                    <a:cubicBezTo>
                      <a:pt x="799094" y="337472"/>
                      <a:pt x="799094" y="361028"/>
                      <a:pt x="788000" y="380096"/>
                    </a:cubicBezTo>
                    <a:close/>
                  </a:path>
                </a:pathLst>
              </a:custGeom>
              <a:solidFill>
                <a:srgbClr val="007BFF"/>
              </a:solidFill>
            </p:spPr>
          </p:sp>
          <p:sp>
            <p:nvSpPr>
              <p:cNvPr name="TextBox 41" id="41"/>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42" id="42"/>
            <p:cNvGrpSpPr/>
            <p:nvPr/>
          </p:nvGrpSpPr>
          <p:grpSpPr>
            <a:xfrm rot="0">
              <a:off x="202014" y="3426745"/>
              <a:ext cx="2057400" cy="704861"/>
              <a:chOff x="0" y="0"/>
              <a:chExt cx="406400" cy="139232"/>
            </a:xfrm>
          </p:grpSpPr>
          <p:sp>
            <p:nvSpPr>
              <p:cNvPr name="Freeform 43" id="43"/>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7BFF"/>
              </a:solidFill>
            </p:spPr>
          </p:sp>
          <p:sp>
            <p:nvSpPr>
              <p:cNvPr name="TextBox 44" id="44"/>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13-14</a:t>
                </a:r>
              </a:p>
            </p:txBody>
          </p:sp>
        </p:grpSp>
        <p:sp>
          <p:nvSpPr>
            <p:cNvPr name="Freeform 45" id="45"/>
            <p:cNvSpPr/>
            <p:nvPr/>
          </p:nvSpPr>
          <p:spPr>
            <a:xfrm flipH="false" flipV="false" rot="0">
              <a:off x="579684" y="1338924"/>
              <a:ext cx="1390554" cy="1274095"/>
            </a:xfrm>
            <a:custGeom>
              <a:avLst/>
              <a:gdLst/>
              <a:ahLst/>
              <a:cxnLst/>
              <a:rect r="r" b="b" t="t" l="l"/>
              <a:pathLst>
                <a:path h="1274095" w="1390554">
                  <a:moveTo>
                    <a:pt x="0" y="0"/>
                  </a:moveTo>
                  <a:lnTo>
                    <a:pt x="1390554" y="0"/>
                  </a:lnTo>
                  <a:lnTo>
                    <a:pt x="1390554" y="1274095"/>
                  </a:lnTo>
                  <a:lnTo>
                    <a:pt x="0" y="12740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6" id="46"/>
            <p:cNvSpPr txBox="true"/>
            <p:nvPr/>
          </p:nvSpPr>
          <p:spPr>
            <a:xfrm rot="0">
              <a:off x="25400" y="0"/>
              <a:ext cx="2413000" cy="3556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QA y Pru</a:t>
              </a:r>
              <a:r>
                <a:rPr lang="en-US" b="true" sz="1799">
                  <a:solidFill>
                    <a:srgbClr val="000000"/>
                  </a:solidFill>
                  <a:latin typeface="DM Sans Bold"/>
                  <a:ea typeface="DM Sans Bold"/>
                  <a:cs typeface="DM Sans Bold"/>
                  <a:sym typeface="DM Sans Bold"/>
                </a:rPr>
                <a:t>ebas</a:t>
              </a:r>
            </a:p>
          </p:txBody>
        </p:sp>
      </p:grpSp>
      <p:sp>
        <p:nvSpPr>
          <p:cNvPr name="TextBox 47" id="47"/>
          <p:cNvSpPr txBox="true"/>
          <p:nvPr/>
        </p:nvSpPr>
        <p:spPr>
          <a:xfrm rot="0">
            <a:off x="3151455" y="1195594"/>
            <a:ext cx="11985091" cy="1562168"/>
          </a:xfrm>
          <a:prstGeom prst="rect">
            <a:avLst/>
          </a:prstGeom>
        </p:spPr>
        <p:txBody>
          <a:bodyPr anchor="t" rtlCol="false" tIns="0" lIns="0" bIns="0" rIns="0">
            <a:spAutoFit/>
          </a:bodyPr>
          <a:lstStyle/>
          <a:p>
            <a:pPr algn="ctr">
              <a:lnSpc>
                <a:spcPts val="12872"/>
              </a:lnSpc>
              <a:spcBef>
                <a:spcPct val="0"/>
              </a:spcBef>
            </a:pPr>
            <a:r>
              <a:rPr lang="en-US" b="true" sz="9194">
                <a:solidFill>
                  <a:srgbClr val="FFFFFF"/>
                </a:solidFill>
                <a:latin typeface="Public Sans Bold"/>
                <a:ea typeface="Public Sans Bold"/>
                <a:cs typeface="Public Sans Bold"/>
                <a:sym typeface="Public Sans Bold"/>
              </a:rPr>
              <a:t>PLAN DE TRABAJO</a:t>
            </a:r>
          </a:p>
        </p:txBody>
      </p:sp>
      <p:grpSp>
        <p:nvGrpSpPr>
          <p:cNvPr name="Group 48" id="48"/>
          <p:cNvGrpSpPr/>
          <p:nvPr/>
        </p:nvGrpSpPr>
        <p:grpSpPr>
          <a:xfrm rot="0">
            <a:off x="12528933" y="4548179"/>
            <a:ext cx="2002830" cy="3267888"/>
            <a:chOff x="0" y="0"/>
            <a:chExt cx="2670440" cy="4357184"/>
          </a:xfrm>
        </p:grpSpPr>
        <p:sp>
          <p:nvSpPr>
            <p:cNvPr name="Freeform 49" id="49"/>
            <p:cNvSpPr/>
            <p:nvPr/>
          </p:nvSpPr>
          <p:spPr>
            <a:xfrm flipH="false" flipV="false" rot="0">
              <a:off x="0" y="1096569"/>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3">
                <a:alphaModFix amt="30000"/>
              </a:blip>
              <a:stretch>
                <a:fillRect l="0" t="-17838" r="0" b="0"/>
              </a:stretch>
            </a:blipFill>
          </p:spPr>
        </p:sp>
        <p:grpSp>
          <p:nvGrpSpPr>
            <p:cNvPr name="Group 50" id="50"/>
            <p:cNvGrpSpPr/>
            <p:nvPr/>
          </p:nvGrpSpPr>
          <p:grpSpPr>
            <a:xfrm rot="0">
              <a:off x="32170" y="1096569"/>
              <a:ext cx="2314034" cy="1988623"/>
              <a:chOff x="0" y="0"/>
              <a:chExt cx="812800" cy="698500"/>
            </a:xfrm>
          </p:grpSpPr>
          <p:sp>
            <p:nvSpPr>
              <p:cNvPr name="Freeform 51" id="51"/>
              <p:cNvSpPr/>
              <p:nvPr/>
            </p:nvSpPr>
            <p:spPr>
              <a:xfrm flipH="false" flipV="false" rot="0">
                <a:off x="6853" y="0"/>
                <a:ext cx="799094" cy="698500"/>
              </a:xfrm>
              <a:custGeom>
                <a:avLst/>
                <a:gdLst/>
                <a:ahLst/>
                <a:cxnLst/>
                <a:rect r="r" b="b" t="t" l="l"/>
                <a:pathLst>
                  <a:path h="698500" w="799094">
                    <a:moveTo>
                      <a:pt x="788000" y="380096"/>
                    </a:moveTo>
                    <a:lnTo>
                      <a:pt x="620694" y="667654"/>
                    </a:lnTo>
                    <a:cubicBezTo>
                      <a:pt x="609582" y="686751"/>
                      <a:pt x="589155" y="698500"/>
                      <a:pt x="567060" y="698500"/>
                    </a:cubicBezTo>
                    <a:lnTo>
                      <a:pt x="232034" y="698500"/>
                    </a:lnTo>
                    <a:cubicBezTo>
                      <a:pt x="209939" y="698500"/>
                      <a:pt x="189512" y="686751"/>
                      <a:pt x="178400" y="667654"/>
                    </a:cubicBezTo>
                    <a:lnTo>
                      <a:pt x="11094" y="380096"/>
                    </a:lnTo>
                    <a:cubicBezTo>
                      <a:pt x="0" y="361028"/>
                      <a:pt x="0" y="337472"/>
                      <a:pt x="11094" y="318404"/>
                    </a:cubicBezTo>
                    <a:lnTo>
                      <a:pt x="178400" y="30846"/>
                    </a:lnTo>
                    <a:cubicBezTo>
                      <a:pt x="189512" y="11749"/>
                      <a:pt x="209939" y="0"/>
                      <a:pt x="232034" y="0"/>
                    </a:cubicBezTo>
                    <a:lnTo>
                      <a:pt x="567060" y="0"/>
                    </a:lnTo>
                    <a:cubicBezTo>
                      <a:pt x="589155" y="0"/>
                      <a:pt x="609582" y="11749"/>
                      <a:pt x="620694" y="30846"/>
                    </a:cubicBezTo>
                    <a:lnTo>
                      <a:pt x="788000" y="318404"/>
                    </a:lnTo>
                    <a:cubicBezTo>
                      <a:pt x="799094" y="337472"/>
                      <a:pt x="799094" y="361028"/>
                      <a:pt x="788000" y="380096"/>
                    </a:cubicBezTo>
                    <a:close/>
                  </a:path>
                </a:pathLst>
              </a:custGeom>
              <a:solidFill>
                <a:srgbClr val="175DC5"/>
              </a:solidFill>
            </p:spPr>
          </p:sp>
          <p:sp>
            <p:nvSpPr>
              <p:cNvPr name="TextBox 52" id="52"/>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53" id="53"/>
            <p:cNvGrpSpPr/>
            <p:nvPr/>
          </p:nvGrpSpPr>
          <p:grpSpPr>
            <a:xfrm rot="0">
              <a:off x="208784" y="0"/>
              <a:ext cx="2057400" cy="704861"/>
              <a:chOff x="0" y="0"/>
              <a:chExt cx="406400" cy="139232"/>
            </a:xfrm>
          </p:grpSpPr>
          <p:sp>
            <p:nvSpPr>
              <p:cNvPr name="Freeform 54" id="54"/>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175DC5"/>
              </a:solidFill>
            </p:spPr>
          </p:sp>
          <p:sp>
            <p:nvSpPr>
              <p:cNvPr name="TextBox 55" id="55"/>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15-16</a:t>
                </a:r>
              </a:p>
            </p:txBody>
          </p:sp>
        </p:grpSp>
        <p:sp>
          <p:nvSpPr>
            <p:cNvPr name="Freeform 56" id="56"/>
            <p:cNvSpPr/>
            <p:nvPr/>
          </p:nvSpPr>
          <p:spPr>
            <a:xfrm flipH="false" flipV="false" rot="0">
              <a:off x="566239" y="1353092"/>
              <a:ext cx="1342489" cy="1342489"/>
            </a:xfrm>
            <a:custGeom>
              <a:avLst/>
              <a:gdLst/>
              <a:ahLst/>
              <a:cxnLst/>
              <a:rect r="r" b="b" t="t" l="l"/>
              <a:pathLst>
                <a:path h="1342489" w="1342489">
                  <a:moveTo>
                    <a:pt x="0" y="0"/>
                  </a:moveTo>
                  <a:lnTo>
                    <a:pt x="1342489" y="0"/>
                  </a:lnTo>
                  <a:lnTo>
                    <a:pt x="1342489" y="1342489"/>
                  </a:lnTo>
                  <a:lnTo>
                    <a:pt x="0" y="13424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57" id="57"/>
            <p:cNvSpPr txBox="true"/>
            <p:nvPr/>
          </p:nvSpPr>
          <p:spPr>
            <a:xfrm rot="0">
              <a:off x="32170" y="3645984"/>
              <a:ext cx="2413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Documentac</a:t>
              </a:r>
              <a:r>
                <a:rPr lang="en-US" b="true" sz="1799">
                  <a:solidFill>
                    <a:srgbClr val="000000"/>
                  </a:solidFill>
                  <a:latin typeface="DM Sans Bold"/>
                  <a:ea typeface="DM Sans Bold"/>
                  <a:cs typeface="DM Sans Bold"/>
                  <a:sym typeface="DM Sans Bold"/>
                </a:rPr>
                <a:t>ión  final</a:t>
              </a:r>
            </a:p>
          </p:txBody>
        </p:sp>
      </p:grpSp>
      <p:grpSp>
        <p:nvGrpSpPr>
          <p:cNvPr name="Group 58" id="58"/>
          <p:cNvGrpSpPr/>
          <p:nvPr/>
        </p:nvGrpSpPr>
        <p:grpSpPr>
          <a:xfrm rot="0">
            <a:off x="15411450" y="4343400"/>
            <a:ext cx="2002830" cy="3467913"/>
            <a:chOff x="0" y="0"/>
            <a:chExt cx="2670440" cy="4623884"/>
          </a:xfrm>
        </p:grpSpPr>
        <p:sp>
          <p:nvSpPr>
            <p:cNvPr name="Freeform 59" id="59"/>
            <p:cNvSpPr/>
            <p:nvPr/>
          </p:nvSpPr>
          <p:spPr>
            <a:xfrm flipH="false" flipV="false" rot="0">
              <a:off x="0" y="1369607"/>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3">
                <a:alphaModFix amt="30000"/>
              </a:blip>
              <a:stretch>
                <a:fillRect l="0" t="-17838" r="0" b="0"/>
              </a:stretch>
            </a:blipFill>
          </p:spPr>
        </p:sp>
        <p:grpSp>
          <p:nvGrpSpPr>
            <p:cNvPr name="Group 60" id="60"/>
            <p:cNvGrpSpPr/>
            <p:nvPr/>
          </p:nvGrpSpPr>
          <p:grpSpPr>
            <a:xfrm rot="0">
              <a:off x="74883" y="1320800"/>
              <a:ext cx="2314034" cy="1988623"/>
              <a:chOff x="0" y="0"/>
              <a:chExt cx="812800" cy="698500"/>
            </a:xfrm>
          </p:grpSpPr>
          <p:sp>
            <p:nvSpPr>
              <p:cNvPr name="Freeform 61" id="61"/>
              <p:cNvSpPr/>
              <p:nvPr/>
            </p:nvSpPr>
            <p:spPr>
              <a:xfrm flipH="false" flipV="false" rot="0">
                <a:off x="6853" y="0"/>
                <a:ext cx="799094" cy="698500"/>
              </a:xfrm>
              <a:custGeom>
                <a:avLst/>
                <a:gdLst/>
                <a:ahLst/>
                <a:cxnLst/>
                <a:rect r="r" b="b" t="t" l="l"/>
                <a:pathLst>
                  <a:path h="698500" w="799094">
                    <a:moveTo>
                      <a:pt x="788000" y="380096"/>
                    </a:moveTo>
                    <a:lnTo>
                      <a:pt x="620694" y="667654"/>
                    </a:lnTo>
                    <a:cubicBezTo>
                      <a:pt x="609582" y="686751"/>
                      <a:pt x="589155" y="698500"/>
                      <a:pt x="567060" y="698500"/>
                    </a:cubicBezTo>
                    <a:lnTo>
                      <a:pt x="232034" y="698500"/>
                    </a:lnTo>
                    <a:cubicBezTo>
                      <a:pt x="209939" y="698500"/>
                      <a:pt x="189512" y="686751"/>
                      <a:pt x="178400" y="667654"/>
                    </a:cubicBezTo>
                    <a:lnTo>
                      <a:pt x="11094" y="380096"/>
                    </a:lnTo>
                    <a:cubicBezTo>
                      <a:pt x="0" y="361028"/>
                      <a:pt x="0" y="337472"/>
                      <a:pt x="11094" y="318404"/>
                    </a:cubicBezTo>
                    <a:lnTo>
                      <a:pt x="178400" y="30846"/>
                    </a:lnTo>
                    <a:cubicBezTo>
                      <a:pt x="189512" y="11749"/>
                      <a:pt x="209939" y="0"/>
                      <a:pt x="232034" y="0"/>
                    </a:cubicBezTo>
                    <a:lnTo>
                      <a:pt x="567060" y="0"/>
                    </a:lnTo>
                    <a:cubicBezTo>
                      <a:pt x="589155" y="0"/>
                      <a:pt x="609582" y="11749"/>
                      <a:pt x="620694" y="30846"/>
                    </a:cubicBezTo>
                    <a:lnTo>
                      <a:pt x="788000" y="318404"/>
                    </a:lnTo>
                    <a:cubicBezTo>
                      <a:pt x="799094" y="337472"/>
                      <a:pt x="799094" y="361028"/>
                      <a:pt x="788000" y="380096"/>
                    </a:cubicBezTo>
                    <a:close/>
                  </a:path>
                </a:pathLst>
              </a:custGeom>
              <a:solidFill>
                <a:srgbClr val="18418D"/>
              </a:solidFill>
            </p:spPr>
          </p:sp>
          <p:sp>
            <p:nvSpPr>
              <p:cNvPr name="TextBox 62" id="62"/>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63" id="63"/>
            <p:cNvGrpSpPr/>
            <p:nvPr/>
          </p:nvGrpSpPr>
          <p:grpSpPr>
            <a:xfrm rot="0">
              <a:off x="203200" y="3919023"/>
              <a:ext cx="2057400" cy="704861"/>
              <a:chOff x="0" y="0"/>
              <a:chExt cx="406400" cy="139232"/>
            </a:xfrm>
          </p:grpSpPr>
          <p:sp>
            <p:nvSpPr>
              <p:cNvPr name="Freeform 64" id="64"/>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18418D"/>
              </a:solidFill>
            </p:spPr>
          </p:sp>
          <p:sp>
            <p:nvSpPr>
              <p:cNvPr name="TextBox 65" id="65"/>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17-18</a:t>
                </a:r>
              </a:p>
            </p:txBody>
          </p:sp>
        </p:grpSp>
        <p:sp>
          <p:nvSpPr>
            <p:cNvPr name="Freeform 66" id="66"/>
            <p:cNvSpPr/>
            <p:nvPr/>
          </p:nvSpPr>
          <p:spPr>
            <a:xfrm flipH="false" flipV="false" rot="0">
              <a:off x="825500" y="1908711"/>
              <a:ext cx="812800" cy="812800"/>
            </a:xfrm>
            <a:custGeom>
              <a:avLst/>
              <a:gdLst/>
              <a:ahLst/>
              <a:cxnLst/>
              <a:rect r="r" b="b" t="t" l="l"/>
              <a:pathLst>
                <a:path h="812800" w="812800">
                  <a:moveTo>
                    <a:pt x="0" y="0"/>
                  </a:moveTo>
                  <a:lnTo>
                    <a:pt x="812800" y="0"/>
                  </a:lnTo>
                  <a:lnTo>
                    <a:pt x="812800" y="812800"/>
                  </a:lnTo>
                  <a:lnTo>
                    <a:pt x="0" y="812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67" id="67"/>
            <p:cNvSpPr txBox="true"/>
            <p:nvPr/>
          </p:nvSpPr>
          <p:spPr>
            <a:xfrm rot="0">
              <a:off x="25400" y="0"/>
              <a:ext cx="2413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P</a:t>
              </a:r>
              <a:r>
                <a:rPr lang="en-US" b="true" sz="1799">
                  <a:solidFill>
                    <a:srgbClr val="000000"/>
                  </a:solidFill>
                  <a:latin typeface="DM Sans Bold"/>
                  <a:ea typeface="DM Sans Bold"/>
                  <a:cs typeface="DM Sans Bold"/>
                  <a:sym typeface="DM Sans Bold"/>
                </a:rPr>
                <a:t>resentación Final y entrega</a:t>
              </a:r>
            </a:p>
          </p:txBody>
        </p:sp>
      </p:grpSp>
      <p:sp>
        <p:nvSpPr>
          <p:cNvPr name="TextBox 68" id="68"/>
          <p:cNvSpPr txBox="true"/>
          <p:nvPr/>
        </p:nvSpPr>
        <p:spPr>
          <a:xfrm rot="0">
            <a:off x="6781796" y="2474529"/>
            <a:ext cx="3876190" cy="509314"/>
          </a:xfrm>
          <a:prstGeom prst="rect">
            <a:avLst/>
          </a:prstGeom>
        </p:spPr>
        <p:txBody>
          <a:bodyPr anchor="t" rtlCol="false" tIns="0" lIns="0" bIns="0" rIns="0">
            <a:spAutoFit/>
          </a:bodyPr>
          <a:lstStyle/>
          <a:p>
            <a:pPr algn="ctr">
              <a:lnSpc>
                <a:spcPts val="4163"/>
              </a:lnSpc>
              <a:spcBef>
                <a:spcPct val="0"/>
              </a:spcBef>
            </a:pPr>
            <a:r>
              <a:rPr lang="en-US" sz="2973">
                <a:solidFill>
                  <a:srgbClr val="D2D8D9"/>
                </a:solidFill>
                <a:latin typeface="Open Sans"/>
                <a:ea typeface="Open Sans"/>
                <a:cs typeface="Open Sans"/>
                <a:sym typeface="Open Sans"/>
              </a:rPr>
              <a:t>Dividido en semanas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1286049" y="2288289"/>
            <a:ext cx="7450305" cy="7817568"/>
            <a:chOff x="0" y="0"/>
            <a:chExt cx="9933741" cy="10423424"/>
          </a:xfrm>
        </p:grpSpPr>
        <p:grpSp>
          <p:nvGrpSpPr>
            <p:cNvPr name="Group 4" id="4"/>
            <p:cNvGrpSpPr/>
            <p:nvPr/>
          </p:nvGrpSpPr>
          <p:grpSpPr>
            <a:xfrm rot="0">
              <a:off x="0" y="0"/>
              <a:ext cx="9933741" cy="10423424"/>
              <a:chOff x="0" y="0"/>
              <a:chExt cx="1962220" cy="2058948"/>
            </a:xfrm>
          </p:grpSpPr>
          <p:sp>
            <p:nvSpPr>
              <p:cNvPr name="Freeform 5" id="5"/>
              <p:cNvSpPr/>
              <p:nvPr/>
            </p:nvSpPr>
            <p:spPr>
              <a:xfrm flipH="false" flipV="false" rot="0">
                <a:off x="0" y="0"/>
                <a:ext cx="1962220" cy="2058948"/>
              </a:xfrm>
              <a:custGeom>
                <a:avLst/>
                <a:gdLst/>
                <a:ahLst/>
                <a:cxnLst/>
                <a:rect r="r" b="b" t="t" l="l"/>
                <a:pathLst>
                  <a:path h="2058948" w="1962220">
                    <a:moveTo>
                      <a:pt x="17665" y="0"/>
                    </a:moveTo>
                    <a:lnTo>
                      <a:pt x="1944555" y="0"/>
                    </a:lnTo>
                    <a:cubicBezTo>
                      <a:pt x="1954311" y="0"/>
                      <a:pt x="1962220" y="7909"/>
                      <a:pt x="1962220" y="17665"/>
                    </a:cubicBezTo>
                    <a:lnTo>
                      <a:pt x="1962220" y="2041283"/>
                    </a:lnTo>
                    <a:cubicBezTo>
                      <a:pt x="1962220" y="2045968"/>
                      <a:pt x="1960359" y="2050461"/>
                      <a:pt x="1957046" y="2053774"/>
                    </a:cubicBezTo>
                    <a:cubicBezTo>
                      <a:pt x="1953733" y="2057087"/>
                      <a:pt x="1949240" y="2058948"/>
                      <a:pt x="1944555" y="2058948"/>
                    </a:cubicBezTo>
                    <a:lnTo>
                      <a:pt x="17665" y="2058948"/>
                    </a:lnTo>
                    <a:cubicBezTo>
                      <a:pt x="7909" y="2058948"/>
                      <a:pt x="0" y="2051039"/>
                      <a:pt x="0" y="2041283"/>
                    </a:cubicBezTo>
                    <a:lnTo>
                      <a:pt x="0" y="17665"/>
                    </a:lnTo>
                    <a:cubicBezTo>
                      <a:pt x="0" y="7909"/>
                      <a:pt x="7909" y="0"/>
                      <a:pt x="17665" y="0"/>
                    </a:cubicBezTo>
                    <a:close/>
                  </a:path>
                </a:pathLst>
              </a:custGeom>
              <a:solidFill>
                <a:srgbClr val="038FD8">
                  <a:alpha val="55686"/>
                </a:srgbClr>
              </a:solidFill>
            </p:spPr>
          </p:sp>
          <p:sp>
            <p:nvSpPr>
              <p:cNvPr name="TextBox 6" id="6"/>
              <p:cNvSpPr txBox="true"/>
              <p:nvPr/>
            </p:nvSpPr>
            <p:spPr>
              <a:xfrm>
                <a:off x="0" y="-38100"/>
                <a:ext cx="1962220" cy="209704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398563" y="1626649"/>
              <a:ext cx="7056506" cy="2386993"/>
              <a:chOff x="0" y="0"/>
              <a:chExt cx="1356829" cy="458972"/>
            </a:xfrm>
          </p:grpSpPr>
          <p:sp>
            <p:nvSpPr>
              <p:cNvPr name="Freeform 8" id="8"/>
              <p:cNvSpPr/>
              <p:nvPr/>
            </p:nvSpPr>
            <p:spPr>
              <a:xfrm flipH="false" flipV="false" rot="0">
                <a:off x="0" y="0"/>
                <a:ext cx="1356829" cy="458972"/>
              </a:xfrm>
              <a:custGeom>
                <a:avLst/>
                <a:gdLst/>
                <a:ahLst/>
                <a:cxnLst/>
                <a:rect r="r" b="b" t="t" l="l"/>
                <a:pathLst>
                  <a:path h="458972" w="1356829">
                    <a:moveTo>
                      <a:pt x="30720" y="0"/>
                    </a:moveTo>
                    <a:lnTo>
                      <a:pt x="1326109" y="0"/>
                    </a:lnTo>
                    <a:cubicBezTo>
                      <a:pt x="1343075" y="0"/>
                      <a:pt x="1356829" y="13754"/>
                      <a:pt x="1356829" y="30720"/>
                    </a:cubicBezTo>
                    <a:lnTo>
                      <a:pt x="1356829" y="428253"/>
                    </a:lnTo>
                    <a:cubicBezTo>
                      <a:pt x="1356829" y="445219"/>
                      <a:pt x="1343075" y="458972"/>
                      <a:pt x="1326109" y="458972"/>
                    </a:cubicBezTo>
                    <a:lnTo>
                      <a:pt x="30720" y="458972"/>
                    </a:lnTo>
                    <a:cubicBezTo>
                      <a:pt x="13754" y="458972"/>
                      <a:pt x="0" y="445219"/>
                      <a:pt x="0" y="428253"/>
                    </a:cubicBezTo>
                    <a:lnTo>
                      <a:pt x="0" y="30720"/>
                    </a:lnTo>
                    <a:cubicBezTo>
                      <a:pt x="0" y="13754"/>
                      <a:pt x="13754" y="0"/>
                      <a:pt x="30720" y="0"/>
                    </a:cubicBezTo>
                    <a:close/>
                  </a:path>
                </a:pathLst>
              </a:custGeom>
              <a:solidFill>
                <a:srgbClr val="FFFFFF"/>
              </a:solidFill>
            </p:spPr>
          </p:sp>
          <p:sp>
            <p:nvSpPr>
              <p:cNvPr name="TextBox 9" id="9"/>
              <p:cNvSpPr txBox="true"/>
              <p:nvPr/>
            </p:nvSpPr>
            <p:spPr>
              <a:xfrm>
                <a:off x="0" y="-47625"/>
                <a:ext cx="1356829" cy="506597"/>
              </a:xfrm>
              <a:prstGeom prst="rect">
                <a:avLst/>
              </a:prstGeom>
            </p:spPr>
            <p:txBody>
              <a:bodyPr anchor="ctr" rtlCol="false" tIns="50800" lIns="50800" bIns="50800" rIns="50800"/>
              <a:lstStyle/>
              <a:p>
                <a:pPr algn="ctr">
                  <a:lnSpc>
                    <a:spcPts val="3174"/>
                  </a:lnSpc>
                </a:pPr>
              </a:p>
            </p:txBody>
          </p:sp>
        </p:grpSp>
        <p:grpSp>
          <p:nvGrpSpPr>
            <p:cNvPr name="Group 10" id="10"/>
            <p:cNvGrpSpPr/>
            <p:nvPr/>
          </p:nvGrpSpPr>
          <p:grpSpPr>
            <a:xfrm rot="0">
              <a:off x="2398563" y="4420042"/>
              <a:ext cx="7056506" cy="2386993"/>
              <a:chOff x="0" y="0"/>
              <a:chExt cx="1356829" cy="458972"/>
            </a:xfrm>
          </p:grpSpPr>
          <p:sp>
            <p:nvSpPr>
              <p:cNvPr name="Freeform 11" id="11"/>
              <p:cNvSpPr/>
              <p:nvPr/>
            </p:nvSpPr>
            <p:spPr>
              <a:xfrm flipH="false" flipV="false" rot="0">
                <a:off x="0" y="0"/>
                <a:ext cx="1356829" cy="458972"/>
              </a:xfrm>
              <a:custGeom>
                <a:avLst/>
                <a:gdLst/>
                <a:ahLst/>
                <a:cxnLst/>
                <a:rect r="r" b="b" t="t" l="l"/>
                <a:pathLst>
                  <a:path h="458972" w="1356829">
                    <a:moveTo>
                      <a:pt x="30720" y="0"/>
                    </a:moveTo>
                    <a:lnTo>
                      <a:pt x="1326109" y="0"/>
                    </a:lnTo>
                    <a:cubicBezTo>
                      <a:pt x="1343075" y="0"/>
                      <a:pt x="1356829" y="13754"/>
                      <a:pt x="1356829" y="30720"/>
                    </a:cubicBezTo>
                    <a:lnTo>
                      <a:pt x="1356829" y="428253"/>
                    </a:lnTo>
                    <a:cubicBezTo>
                      <a:pt x="1356829" y="445219"/>
                      <a:pt x="1343075" y="458972"/>
                      <a:pt x="1326109" y="458972"/>
                    </a:cubicBezTo>
                    <a:lnTo>
                      <a:pt x="30720" y="458972"/>
                    </a:lnTo>
                    <a:cubicBezTo>
                      <a:pt x="13754" y="458972"/>
                      <a:pt x="0" y="445219"/>
                      <a:pt x="0" y="428253"/>
                    </a:cubicBezTo>
                    <a:lnTo>
                      <a:pt x="0" y="30720"/>
                    </a:lnTo>
                    <a:cubicBezTo>
                      <a:pt x="0" y="13754"/>
                      <a:pt x="13754" y="0"/>
                      <a:pt x="30720" y="0"/>
                    </a:cubicBezTo>
                    <a:close/>
                  </a:path>
                </a:pathLst>
              </a:custGeom>
              <a:solidFill>
                <a:srgbClr val="FFFFFF"/>
              </a:solidFill>
            </p:spPr>
          </p:sp>
          <p:sp>
            <p:nvSpPr>
              <p:cNvPr name="TextBox 12" id="12"/>
              <p:cNvSpPr txBox="true"/>
              <p:nvPr/>
            </p:nvSpPr>
            <p:spPr>
              <a:xfrm>
                <a:off x="0" y="-47625"/>
                <a:ext cx="1356829" cy="506597"/>
              </a:xfrm>
              <a:prstGeom prst="rect">
                <a:avLst/>
              </a:prstGeom>
            </p:spPr>
            <p:txBody>
              <a:bodyPr anchor="ctr" rtlCol="false" tIns="50800" lIns="50800" bIns="50800" rIns="50800"/>
              <a:lstStyle/>
              <a:p>
                <a:pPr algn="ctr">
                  <a:lnSpc>
                    <a:spcPts val="3174"/>
                  </a:lnSpc>
                </a:pPr>
              </a:p>
            </p:txBody>
          </p:sp>
        </p:grpSp>
        <p:grpSp>
          <p:nvGrpSpPr>
            <p:cNvPr name="Group 13" id="13"/>
            <p:cNvGrpSpPr/>
            <p:nvPr/>
          </p:nvGrpSpPr>
          <p:grpSpPr>
            <a:xfrm rot="0">
              <a:off x="2398563" y="7213435"/>
              <a:ext cx="7056506" cy="2386993"/>
              <a:chOff x="0" y="0"/>
              <a:chExt cx="1356829" cy="458972"/>
            </a:xfrm>
          </p:grpSpPr>
          <p:sp>
            <p:nvSpPr>
              <p:cNvPr name="Freeform 14" id="14"/>
              <p:cNvSpPr/>
              <p:nvPr/>
            </p:nvSpPr>
            <p:spPr>
              <a:xfrm flipH="false" flipV="false" rot="0">
                <a:off x="0" y="0"/>
                <a:ext cx="1356829" cy="458972"/>
              </a:xfrm>
              <a:custGeom>
                <a:avLst/>
                <a:gdLst/>
                <a:ahLst/>
                <a:cxnLst/>
                <a:rect r="r" b="b" t="t" l="l"/>
                <a:pathLst>
                  <a:path h="458972" w="1356829">
                    <a:moveTo>
                      <a:pt x="30720" y="0"/>
                    </a:moveTo>
                    <a:lnTo>
                      <a:pt x="1326109" y="0"/>
                    </a:lnTo>
                    <a:cubicBezTo>
                      <a:pt x="1343075" y="0"/>
                      <a:pt x="1356829" y="13754"/>
                      <a:pt x="1356829" y="30720"/>
                    </a:cubicBezTo>
                    <a:lnTo>
                      <a:pt x="1356829" y="428253"/>
                    </a:lnTo>
                    <a:cubicBezTo>
                      <a:pt x="1356829" y="445219"/>
                      <a:pt x="1343075" y="458972"/>
                      <a:pt x="1326109" y="458972"/>
                    </a:cubicBezTo>
                    <a:lnTo>
                      <a:pt x="30720" y="458972"/>
                    </a:lnTo>
                    <a:cubicBezTo>
                      <a:pt x="13754" y="458972"/>
                      <a:pt x="0" y="445219"/>
                      <a:pt x="0" y="428253"/>
                    </a:cubicBezTo>
                    <a:lnTo>
                      <a:pt x="0" y="30720"/>
                    </a:lnTo>
                    <a:cubicBezTo>
                      <a:pt x="0" y="13754"/>
                      <a:pt x="13754" y="0"/>
                      <a:pt x="30720" y="0"/>
                    </a:cubicBezTo>
                    <a:close/>
                  </a:path>
                </a:pathLst>
              </a:custGeom>
              <a:solidFill>
                <a:srgbClr val="FFFFFF"/>
              </a:solidFill>
            </p:spPr>
          </p:sp>
          <p:sp>
            <p:nvSpPr>
              <p:cNvPr name="TextBox 15" id="15"/>
              <p:cNvSpPr txBox="true"/>
              <p:nvPr/>
            </p:nvSpPr>
            <p:spPr>
              <a:xfrm>
                <a:off x="0" y="-47625"/>
                <a:ext cx="1356829" cy="506597"/>
              </a:xfrm>
              <a:prstGeom prst="rect">
                <a:avLst/>
              </a:prstGeom>
            </p:spPr>
            <p:txBody>
              <a:bodyPr anchor="ctr" rtlCol="false" tIns="50800" lIns="50800" bIns="50800" rIns="50800"/>
              <a:lstStyle/>
              <a:p>
                <a:pPr algn="ctr">
                  <a:lnSpc>
                    <a:spcPts val="3174"/>
                  </a:lnSpc>
                </a:pPr>
              </a:p>
            </p:txBody>
          </p:sp>
        </p:grpSp>
        <p:sp>
          <p:nvSpPr>
            <p:cNvPr name="Freeform 16" id="16"/>
            <p:cNvSpPr/>
            <p:nvPr/>
          </p:nvSpPr>
          <p:spPr>
            <a:xfrm flipH="false" flipV="false" rot="0">
              <a:off x="778339" y="1621030"/>
              <a:ext cx="2239410" cy="2194622"/>
            </a:xfrm>
            <a:custGeom>
              <a:avLst/>
              <a:gdLst/>
              <a:ahLst/>
              <a:cxnLst/>
              <a:rect r="r" b="b" t="t" l="l"/>
              <a:pathLst>
                <a:path h="2194622" w="2239410">
                  <a:moveTo>
                    <a:pt x="0" y="0"/>
                  </a:moveTo>
                  <a:lnTo>
                    <a:pt x="2239410" y="0"/>
                  </a:lnTo>
                  <a:lnTo>
                    <a:pt x="2239410" y="2194621"/>
                  </a:lnTo>
                  <a:lnTo>
                    <a:pt x="0" y="21946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78672" y="4318237"/>
              <a:ext cx="2539077" cy="2329603"/>
            </a:xfrm>
            <a:custGeom>
              <a:avLst/>
              <a:gdLst/>
              <a:ahLst/>
              <a:cxnLst/>
              <a:rect r="r" b="b" t="t" l="l"/>
              <a:pathLst>
                <a:path h="2329603" w="2539077">
                  <a:moveTo>
                    <a:pt x="0" y="0"/>
                  </a:moveTo>
                  <a:lnTo>
                    <a:pt x="2539077" y="0"/>
                  </a:lnTo>
                  <a:lnTo>
                    <a:pt x="2539077" y="2329603"/>
                  </a:lnTo>
                  <a:lnTo>
                    <a:pt x="0" y="23296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16077" y="7277869"/>
              <a:ext cx="2201671" cy="2258125"/>
            </a:xfrm>
            <a:custGeom>
              <a:avLst/>
              <a:gdLst/>
              <a:ahLst/>
              <a:cxnLst/>
              <a:rect r="r" b="b" t="t" l="l"/>
              <a:pathLst>
                <a:path h="2258125" w="2201671">
                  <a:moveTo>
                    <a:pt x="0" y="0"/>
                  </a:moveTo>
                  <a:lnTo>
                    <a:pt x="2201672" y="0"/>
                  </a:lnTo>
                  <a:lnTo>
                    <a:pt x="2201672" y="2258125"/>
                  </a:lnTo>
                  <a:lnTo>
                    <a:pt x="0" y="22581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3530212" y="2065175"/>
              <a:ext cx="4151693" cy="1454980"/>
            </a:xfrm>
            <a:prstGeom prst="rect">
              <a:avLst/>
            </a:prstGeom>
          </p:spPr>
          <p:txBody>
            <a:bodyPr anchor="t" rtlCol="false" tIns="0" lIns="0" bIns="0" rIns="0">
              <a:spAutoFit/>
            </a:bodyPr>
            <a:lstStyle/>
            <a:p>
              <a:pPr algn="l">
                <a:lnSpc>
                  <a:spcPts val="4298"/>
                </a:lnSpc>
              </a:pPr>
              <a:r>
                <a:rPr lang="en-US" sz="3070">
                  <a:solidFill>
                    <a:srgbClr val="05061C"/>
                  </a:solidFill>
                  <a:latin typeface="Mero Thai"/>
                  <a:ea typeface="Mero Thai"/>
                  <a:cs typeface="Mero Thai"/>
                  <a:sym typeface="Mero Thai"/>
                </a:rPr>
                <a:t>Planilla de requerimientos</a:t>
              </a:r>
            </a:p>
          </p:txBody>
        </p:sp>
        <p:sp>
          <p:nvSpPr>
            <p:cNvPr name="TextBox 20" id="20"/>
            <p:cNvSpPr txBox="true"/>
            <p:nvPr/>
          </p:nvSpPr>
          <p:spPr>
            <a:xfrm rot="0">
              <a:off x="3530212" y="4852970"/>
              <a:ext cx="4486107" cy="1464123"/>
            </a:xfrm>
            <a:prstGeom prst="rect">
              <a:avLst/>
            </a:prstGeom>
          </p:spPr>
          <p:txBody>
            <a:bodyPr anchor="t" rtlCol="false" tIns="0" lIns="0" bIns="0" rIns="0">
              <a:spAutoFit/>
            </a:bodyPr>
            <a:lstStyle/>
            <a:p>
              <a:pPr algn="l">
                <a:lnSpc>
                  <a:spcPts val="4314"/>
                </a:lnSpc>
                <a:spcBef>
                  <a:spcPct val="0"/>
                </a:spcBef>
              </a:pPr>
              <a:r>
                <a:rPr lang="en-US" sz="3081">
                  <a:solidFill>
                    <a:srgbClr val="05061C"/>
                  </a:solidFill>
                  <a:latin typeface="Mero Thai"/>
                  <a:ea typeface="Mero Thai"/>
                  <a:cs typeface="Mero Thai"/>
                  <a:sym typeface="Mero Thai"/>
                </a:rPr>
                <a:t>Mockups de los 3 Modulos</a:t>
              </a:r>
            </a:p>
          </p:txBody>
        </p:sp>
        <p:sp>
          <p:nvSpPr>
            <p:cNvPr name="TextBox 21" id="21"/>
            <p:cNvSpPr txBox="true"/>
            <p:nvPr/>
          </p:nvSpPr>
          <p:spPr>
            <a:xfrm rot="0">
              <a:off x="2987596" y="7651585"/>
              <a:ext cx="6467473" cy="1464123"/>
            </a:xfrm>
            <a:prstGeom prst="rect">
              <a:avLst/>
            </a:prstGeom>
          </p:spPr>
          <p:txBody>
            <a:bodyPr anchor="t" rtlCol="false" tIns="0" lIns="0" bIns="0" rIns="0">
              <a:spAutoFit/>
            </a:bodyPr>
            <a:lstStyle/>
            <a:p>
              <a:pPr algn="l">
                <a:lnSpc>
                  <a:spcPts val="4314"/>
                </a:lnSpc>
                <a:spcBef>
                  <a:spcPct val="0"/>
                </a:spcBef>
              </a:pPr>
              <a:r>
                <a:rPr lang="en-US" sz="3081">
                  <a:solidFill>
                    <a:srgbClr val="05061C"/>
                  </a:solidFill>
                  <a:latin typeface="Mero Thai"/>
                  <a:ea typeface="Mero Thai"/>
                  <a:cs typeface="Mero Thai"/>
                  <a:sym typeface="Mero Thai"/>
                </a:rPr>
                <a:t>Rep</a:t>
              </a:r>
              <a:r>
                <a:rPr lang="en-US" sz="3081">
                  <a:solidFill>
                    <a:srgbClr val="05061C"/>
                  </a:solidFill>
                  <a:latin typeface="Mero Thai"/>
                  <a:ea typeface="Mero Thai"/>
                  <a:cs typeface="Mero Thai"/>
                  <a:sym typeface="Mero Thai"/>
                </a:rPr>
                <a:t>ositorio github  y pruebas automatizadas</a:t>
              </a:r>
            </a:p>
          </p:txBody>
        </p:sp>
        <p:sp>
          <p:nvSpPr>
            <p:cNvPr name="TextBox 22" id="22"/>
            <p:cNvSpPr txBox="true"/>
            <p:nvPr/>
          </p:nvSpPr>
          <p:spPr>
            <a:xfrm rot="0">
              <a:off x="478672" y="255778"/>
              <a:ext cx="3500741" cy="1009425"/>
            </a:xfrm>
            <a:prstGeom prst="rect">
              <a:avLst/>
            </a:prstGeom>
          </p:spPr>
          <p:txBody>
            <a:bodyPr anchor="t" rtlCol="false" tIns="0" lIns="0" bIns="0" rIns="0">
              <a:spAutoFit/>
            </a:bodyPr>
            <a:lstStyle/>
            <a:p>
              <a:pPr algn="l">
                <a:lnSpc>
                  <a:spcPts val="5784"/>
                </a:lnSpc>
                <a:spcBef>
                  <a:spcPct val="0"/>
                </a:spcBef>
              </a:pPr>
              <a:r>
                <a:rPr lang="en-US" b="true" sz="4131">
                  <a:solidFill>
                    <a:srgbClr val="F0F6F5"/>
                  </a:solidFill>
                  <a:latin typeface="Mero Thai Bold"/>
                  <a:ea typeface="Mero Thai Bold"/>
                  <a:cs typeface="Mero Thai Bold"/>
                  <a:sym typeface="Mero Thai Bold"/>
                </a:rPr>
                <a:t> Avances</a:t>
              </a:r>
            </a:p>
          </p:txBody>
        </p:sp>
      </p:grpSp>
      <p:grpSp>
        <p:nvGrpSpPr>
          <p:cNvPr name="Group 23" id="23"/>
          <p:cNvGrpSpPr/>
          <p:nvPr/>
        </p:nvGrpSpPr>
        <p:grpSpPr>
          <a:xfrm rot="0">
            <a:off x="9364625" y="2288289"/>
            <a:ext cx="7450305" cy="7622866"/>
            <a:chOff x="0" y="0"/>
            <a:chExt cx="9933741" cy="10163822"/>
          </a:xfrm>
        </p:grpSpPr>
        <p:grpSp>
          <p:nvGrpSpPr>
            <p:cNvPr name="Group 24" id="24"/>
            <p:cNvGrpSpPr/>
            <p:nvPr/>
          </p:nvGrpSpPr>
          <p:grpSpPr>
            <a:xfrm rot="0">
              <a:off x="0" y="0"/>
              <a:ext cx="9933741" cy="10163822"/>
              <a:chOff x="0" y="0"/>
              <a:chExt cx="1962220" cy="2007668"/>
            </a:xfrm>
          </p:grpSpPr>
          <p:sp>
            <p:nvSpPr>
              <p:cNvPr name="Freeform 25" id="25"/>
              <p:cNvSpPr/>
              <p:nvPr/>
            </p:nvSpPr>
            <p:spPr>
              <a:xfrm flipH="false" flipV="false" rot="0">
                <a:off x="0" y="0"/>
                <a:ext cx="1962220" cy="2007669"/>
              </a:xfrm>
              <a:custGeom>
                <a:avLst/>
                <a:gdLst/>
                <a:ahLst/>
                <a:cxnLst/>
                <a:rect r="r" b="b" t="t" l="l"/>
                <a:pathLst>
                  <a:path h="2007669" w="1962220">
                    <a:moveTo>
                      <a:pt x="17665" y="0"/>
                    </a:moveTo>
                    <a:lnTo>
                      <a:pt x="1944555" y="0"/>
                    </a:lnTo>
                    <a:cubicBezTo>
                      <a:pt x="1954311" y="0"/>
                      <a:pt x="1962220" y="7909"/>
                      <a:pt x="1962220" y="17665"/>
                    </a:cubicBezTo>
                    <a:lnTo>
                      <a:pt x="1962220" y="1990003"/>
                    </a:lnTo>
                    <a:cubicBezTo>
                      <a:pt x="1962220" y="1999760"/>
                      <a:pt x="1954311" y="2007669"/>
                      <a:pt x="1944555" y="2007669"/>
                    </a:cubicBezTo>
                    <a:lnTo>
                      <a:pt x="17665" y="2007669"/>
                    </a:lnTo>
                    <a:cubicBezTo>
                      <a:pt x="7909" y="2007669"/>
                      <a:pt x="0" y="1999760"/>
                      <a:pt x="0" y="1990003"/>
                    </a:cubicBezTo>
                    <a:lnTo>
                      <a:pt x="0" y="17665"/>
                    </a:lnTo>
                    <a:cubicBezTo>
                      <a:pt x="0" y="7909"/>
                      <a:pt x="7909" y="0"/>
                      <a:pt x="17665" y="0"/>
                    </a:cubicBezTo>
                    <a:close/>
                  </a:path>
                </a:pathLst>
              </a:custGeom>
              <a:solidFill>
                <a:srgbClr val="038FD8">
                  <a:alpha val="55686"/>
                </a:srgbClr>
              </a:solidFill>
            </p:spPr>
          </p:sp>
          <p:sp>
            <p:nvSpPr>
              <p:cNvPr name="TextBox 26" id="26"/>
              <p:cNvSpPr txBox="true"/>
              <p:nvPr/>
            </p:nvSpPr>
            <p:spPr>
              <a:xfrm>
                <a:off x="0" y="-38100"/>
                <a:ext cx="1962220" cy="2045768"/>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010421" y="1549856"/>
              <a:ext cx="7056506" cy="2386993"/>
              <a:chOff x="0" y="0"/>
              <a:chExt cx="1356829" cy="458972"/>
            </a:xfrm>
          </p:grpSpPr>
          <p:sp>
            <p:nvSpPr>
              <p:cNvPr name="Freeform 28" id="28"/>
              <p:cNvSpPr/>
              <p:nvPr/>
            </p:nvSpPr>
            <p:spPr>
              <a:xfrm flipH="false" flipV="false" rot="0">
                <a:off x="0" y="0"/>
                <a:ext cx="1356829" cy="458972"/>
              </a:xfrm>
              <a:custGeom>
                <a:avLst/>
                <a:gdLst/>
                <a:ahLst/>
                <a:cxnLst/>
                <a:rect r="r" b="b" t="t" l="l"/>
                <a:pathLst>
                  <a:path h="458972" w="1356829">
                    <a:moveTo>
                      <a:pt x="30720" y="0"/>
                    </a:moveTo>
                    <a:lnTo>
                      <a:pt x="1326109" y="0"/>
                    </a:lnTo>
                    <a:cubicBezTo>
                      <a:pt x="1343075" y="0"/>
                      <a:pt x="1356829" y="13754"/>
                      <a:pt x="1356829" y="30720"/>
                    </a:cubicBezTo>
                    <a:lnTo>
                      <a:pt x="1356829" y="428253"/>
                    </a:lnTo>
                    <a:cubicBezTo>
                      <a:pt x="1356829" y="445219"/>
                      <a:pt x="1343075" y="458972"/>
                      <a:pt x="1326109" y="458972"/>
                    </a:cubicBezTo>
                    <a:lnTo>
                      <a:pt x="30720" y="458972"/>
                    </a:lnTo>
                    <a:cubicBezTo>
                      <a:pt x="13754" y="458972"/>
                      <a:pt x="0" y="445219"/>
                      <a:pt x="0" y="428253"/>
                    </a:cubicBezTo>
                    <a:lnTo>
                      <a:pt x="0" y="30720"/>
                    </a:lnTo>
                    <a:cubicBezTo>
                      <a:pt x="0" y="13754"/>
                      <a:pt x="13754" y="0"/>
                      <a:pt x="30720" y="0"/>
                    </a:cubicBezTo>
                    <a:close/>
                  </a:path>
                </a:pathLst>
              </a:custGeom>
              <a:solidFill>
                <a:srgbClr val="FFFFFF"/>
              </a:solidFill>
            </p:spPr>
          </p:sp>
          <p:sp>
            <p:nvSpPr>
              <p:cNvPr name="TextBox 29" id="29"/>
              <p:cNvSpPr txBox="true"/>
              <p:nvPr/>
            </p:nvSpPr>
            <p:spPr>
              <a:xfrm>
                <a:off x="0" y="-47625"/>
                <a:ext cx="1356829" cy="506597"/>
              </a:xfrm>
              <a:prstGeom prst="rect">
                <a:avLst/>
              </a:prstGeom>
            </p:spPr>
            <p:txBody>
              <a:bodyPr anchor="ctr" rtlCol="false" tIns="50800" lIns="50800" bIns="50800" rIns="50800"/>
              <a:lstStyle/>
              <a:p>
                <a:pPr algn="ctr">
                  <a:lnSpc>
                    <a:spcPts val="3174"/>
                  </a:lnSpc>
                </a:pPr>
              </a:p>
            </p:txBody>
          </p:sp>
        </p:grpSp>
        <p:grpSp>
          <p:nvGrpSpPr>
            <p:cNvPr name="Group 30" id="30"/>
            <p:cNvGrpSpPr/>
            <p:nvPr/>
          </p:nvGrpSpPr>
          <p:grpSpPr>
            <a:xfrm rot="0">
              <a:off x="2010421" y="4343249"/>
              <a:ext cx="7056506" cy="2386993"/>
              <a:chOff x="0" y="0"/>
              <a:chExt cx="1356829" cy="458972"/>
            </a:xfrm>
          </p:grpSpPr>
          <p:sp>
            <p:nvSpPr>
              <p:cNvPr name="Freeform 31" id="31"/>
              <p:cNvSpPr/>
              <p:nvPr/>
            </p:nvSpPr>
            <p:spPr>
              <a:xfrm flipH="false" flipV="false" rot="0">
                <a:off x="0" y="0"/>
                <a:ext cx="1356829" cy="458972"/>
              </a:xfrm>
              <a:custGeom>
                <a:avLst/>
                <a:gdLst/>
                <a:ahLst/>
                <a:cxnLst/>
                <a:rect r="r" b="b" t="t" l="l"/>
                <a:pathLst>
                  <a:path h="458972" w="1356829">
                    <a:moveTo>
                      <a:pt x="30720" y="0"/>
                    </a:moveTo>
                    <a:lnTo>
                      <a:pt x="1326109" y="0"/>
                    </a:lnTo>
                    <a:cubicBezTo>
                      <a:pt x="1343075" y="0"/>
                      <a:pt x="1356829" y="13754"/>
                      <a:pt x="1356829" y="30720"/>
                    </a:cubicBezTo>
                    <a:lnTo>
                      <a:pt x="1356829" y="428253"/>
                    </a:lnTo>
                    <a:cubicBezTo>
                      <a:pt x="1356829" y="445219"/>
                      <a:pt x="1343075" y="458972"/>
                      <a:pt x="1326109" y="458972"/>
                    </a:cubicBezTo>
                    <a:lnTo>
                      <a:pt x="30720" y="458972"/>
                    </a:lnTo>
                    <a:cubicBezTo>
                      <a:pt x="13754" y="458972"/>
                      <a:pt x="0" y="445219"/>
                      <a:pt x="0" y="428253"/>
                    </a:cubicBezTo>
                    <a:lnTo>
                      <a:pt x="0" y="30720"/>
                    </a:lnTo>
                    <a:cubicBezTo>
                      <a:pt x="0" y="13754"/>
                      <a:pt x="13754" y="0"/>
                      <a:pt x="30720" y="0"/>
                    </a:cubicBezTo>
                    <a:close/>
                  </a:path>
                </a:pathLst>
              </a:custGeom>
              <a:solidFill>
                <a:srgbClr val="FFFFFF"/>
              </a:solidFill>
            </p:spPr>
          </p:sp>
          <p:sp>
            <p:nvSpPr>
              <p:cNvPr name="TextBox 32" id="32"/>
              <p:cNvSpPr txBox="true"/>
              <p:nvPr/>
            </p:nvSpPr>
            <p:spPr>
              <a:xfrm>
                <a:off x="0" y="-47625"/>
                <a:ext cx="1356829" cy="506597"/>
              </a:xfrm>
              <a:prstGeom prst="rect">
                <a:avLst/>
              </a:prstGeom>
            </p:spPr>
            <p:txBody>
              <a:bodyPr anchor="ctr" rtlCol="false" tIns="50800" lIns="50800" bIns="50800" rIns="50800"/>
              <a:lstStyle/>
              <a:p>
                <a:pPr algn="ctr">
                  <a:lnSpc>
                    <a:spcPts val="3174"/>
                  </a:lnSpc>
                </a:pPr>
              </a:p>
            </p:txBody>
          </p:sp>
        </p:grpSp>
        <p:grpSp>
          <p:nvGrpSpPr>
            <p:cNvPr name="Group 33" id="33"/>
            <p:cNvGrpSpPr/>
            <p:nvPr/>
          </p:nvGrpSpPr>
          <p:grpSpPr>
            <a:xfrm rot="0">
              <a:off x="2114527" y="7492242"/>
              <a:ext cx="6952400" cy="1705055"/>
              <a:chOff x="0" y="0"/>
              <a:chExt cx="1336811" cy="327849"/>
            </a:xfrm>
          </p:grpSpPr>
          <p:sp>
            <p:nvSpPr>
              <p:cNvPr name="Freeform 34" id="34"/>
              <p:cNvSpPr/>
              <p:nvPr/>
            </p:nvSpPr>
            <p:spPr>
              <a:xfrm flipH="false" flipV="false" rot="0">
                <a:off x="0" y="0"/>
                <a:ext cx="1336811" cy="327849"/>
              </a:xfrm>
              <a:custGeom>
                <a:avLst/>
                <a:gdLst/>
                <a:ahLst/>
                <a:cxnLst/>
                <a:rect r="r" b="b" t="t" l="l"/>
                <a:pathLst>
                  <a:path h="327849" w="1336811">
                    <a:moveTo>
                      <a:pt x="31180" y="0"/>
                    </a:moveTo>
                    <a:lnTo>
                      <a:pt x="1305631" y="0"/>
                    </a:lnTo>
                    <a:cubicBezTo>
                      <a:pt x="1313901" y="0"/>
                      <a:pt x="1321831" y="3285"/>
                      <a:pt x="1327679" y="9132"/>
                    </a:cubicBezTo>
                    <a:cubicBezTo>
                      <a:pt x="1333526" y="14980"/>
                      <a:pt x="1336811" y="22910"/>
                      <a:pt x="1336811" y="31180"/>
                    </a:cubicBezTo>
                    <a:lnTo>
                      <a:pt x="1336811" y="296669"/>
                    </a:lnTo>
                    <a:cubicBezTo>
                      <a:pt x="1336811" y="313889"/>
                      <a:pt x="1322851" y="327849"/>
                      <a:pt x="1305631" y="327849"/>
                    </a:cubicBezTo>
                    <a:lnTo>
                      <a:pt x="31180" y="327849"/>
                    </a:lnTo>
                    <a:cubicBezTo>
                      <a:pt x="22910" y="327849"/>
                      <a:pt x="14980" y="324564"/>
                      <a:pt x="9132" y="318717"/>
                    </a:cubicBezTo>
                    <a:cubicBezTo>
                      <a:pt x="3285" y="312869"/>
                      <a:pt x="0" y="304939"/>
                      <a:pt x="0" y="296669"/>
                    </a:cubicBezTo>
                    <a:lnTo>
                      <a:pt x="0" y="31180"/>
                    </a:lnTo>
                    <a:cubicBezTo>
                      <a:pt x="0" y="22910"/>
                      <a:pt x="3285" y="14980"/>
                      <a:pt x="9132" y="9132"/>
                    </a:cubicBezTo>
                    <a:cubicBezTo>
                      <a:pt x="14980" y="3285"/>
                      <a:pt x="22910" y="0"/>
                      <a:pt x="31180" y="0"/>
                    </a:cubicBezTo>
                    <a:close/>
                  </a:path>
                </a:pathLst>
              </a:custGeom>
              <a:solidFill>
                <a:srgbClr val="FFFFFF"/>
              </a:solidFill>
            </p:spPr>
          </p:sp>
          <p:sp>
            <p:nvSpPr>
              <p:cNvPr name="TextBox 35" id="35"/>
              <p:cNvSpPr txBox="true"/>
              <p:nvPr/>
            </p:nvSpPr>
            <p:spPr>
              <a:xfrm>
                <a:off x="0" y="-47625"/>
                <a:ext cx="1336811" cy="375474"/>
              </a:xfrm>
              <a:prstGeom prst="rect">
                <a:avLst/>
              </a:prstGeom>
            </p:spPr>
            <p:txBody>
              <a:bodyPr anchor="ctr" rtlCol="false" tIns="50800" lIns="50800" bIns="50800" rIns="50800"/>
              <a:lstStyle/>
              <a:p>
                <a:pPr algn="ctr">
                  <a:lnSpc>
                    <a:spcPts val="3174"/>
                  </a:lnSpc>
                </a:pPr>
              </a:p>
            </p:txBody>
          </p:sp>
        </p:grpSp>
        <p:sp>
          <p:nvSpPr>
            <p:cNvPr name="Freeform 36" id="36"/>
            <p:cNvSpPr/>
            <p:nvPr/>
          </p:nvSpPr>
          <p:spPr>
            <a:xfrm flipH="false" flipV="false" rot="0">
              <a:off x="850128" y="1765197"/>
              <a:ext cx="1978570" cy="1956311"/>
            </a:xfrm>
            <a:custGeom>
              <a:avLst/>
              <a:gdLst/>
              <a:ahLst/>
              <a:cxnLst/>
              <a:rect r="r" b="b" t="t" l="l"/>
              <a:pathLst>
                <a:path h="1956311" w="1978570">
                  <a:moveTo>
                    <a:pt x="0" y="0"/>
                  </a:moveTo>
                  <a:lnTo>
                    <a:pt x="1978570" y="0"/>
                  </a:lnTo>
                  <a:lnTo>
                    <a:pt x="1978570" y="1956311"/>
                  </a:lnTo>
                  <a:lnTo>
                    <a:pt x="0" y="19563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850128" y="4485010"/>
              <a:ext cx="2037739" cy="2103472"/>
            </a:xfrm>
            <a:custGeom>
              <a:avLst/>
              <a:gdLst/>
              <a:ahLst/>
              <a:cxnLst/>
              <a:rect r="r" b="b" t="t" l="l"/>
              <a:pathLst>
                <a:path h="2103472" w="2037739">
                  <a:moveTo>
                    <a:pt x="0" y="0"/>
                  </a:moveTo>
                  <a:lnTo>
                    <a:pt x="2037739" y="0"/>
                  </a:lnTo>
                  <a:lnTo>
                    <a:pt x="2037739" y="2103472"/>
                  </a:lnTo>
                  <a:lnTo>
                    <a:pt x="0" y="21034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8" id="38"/>
            <p:cNvSpPr/>
            <p:nvPr/>
          </p:nvSpPr>
          <p:spPr>
            <a:xfrm flipH="false" flipV="false" rot="0">
              <a:off x="762708" y="7352542"/>
              <a:ext cx="2212579" cy="2171093"/>
            </a:xfrm>
            <a:custGeom>
              <a:avLst/>
              <a:gdLst/>
              <a:ahLst/>
              <a:cxnLst/>
              <a:rect r="r" b="b" t="t" l="l"/>
              <a:pathLst>
                <a:path h="2171093" w="2212579">
                  <a:moveTo>
                    <a:pt x="0" y="0"/>
                  </a:moveTo>
                  <a:lnTo>
                    <a:pt x="2212579" y="0"/>
                  </a:lnTo>
                  <a:lnTo>
                    <a:pt x="2212579" y="2171094"/>
                  </a:lnTo>
                  <a:lnTo>
                    <a:pt x="0" y="21710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9" id="39"/>
            <p:cNvSpPr txBox="true"/>
            <p:nvPr/>
          </p:nvSpPr>
          <p:spPr>
            <a:xfrm rot="0">
              <a:off x="3142071" y="1988382"/>
              <a:ext cx="4950998" cy="1454980"/>
            </a:xfrm>
            <a:prstGeom prst="rect">
              <a:avLst/>
            </a:prstGeom>
          </p:spPr>
          <p:txBody>
            <a:bodyPr anchor="t" rtlCol="false" tIns="0" lIns="0" bIns="0" rIns="0">
              <a:spAutoFit/>
            </a:bodyPr>
            <a:lstStyle/>
            <a:p>
              <a:pPr algn="l">
                <a:lnSpc>
                  <a:spcPts val="4298"/>
                </a:lnSpc>
              </a:pPr>
              <a:r>
                <a:rPr lang="en-US" sz="3070">
                  <a:solidFill>
                    <a:srgbClr val="05061C"/>
                  </a:solidFill>
                  <a:latin typeface="Mero Thai"/>
                  <a:ea typeface="Mero Thai"/>
                  <a:cs typeface="Mero Thai"/>
                  <a:sym typeface="Mero Thai"/>
                </a:rPr>
                <a:t>Plataforma web (MVP Funcional)</a:t>
              </a:r>
            </a:p>
          </p:txBody>
        </p:sp>
        <p:sp>
          <p:nvSpPr>
            <p:cNvPr name="TextBox 40" id="40"/>
            <p:cNvSpPr txBox="true"/>
            <p:nvPr/>
          </p:nvSpPr>
          <p:spPr>
            <a:xfrm rot="0">
              <a:off x="3246177" y="4738009"/>
              <a:ext cx="4486107" cy="1464123"/>
            </a:xfrm>
            <a:prstGeom prst="rect">
              <a:avLst/>
            </a:prstGeom>
          </p:spPr>
          <p:txBody>
            <a:bodyPr anchor="t" rtlCol="false" tIns="0" lIns="0" bIns="0" rIns="0">
              <a:spAutoFit/>
            </a:bodyPr>
            <a:lstStyle/>
            <a:p>
              <a:pPr algn="l">
                <a:lnSpc>
                  <a:spcPts val="4314"/>
                </a:lnSpc>
                <a:spcBef>
                  <a:spcPct val="0"/>
                </a:spcBef>
              </a:pPr>
              <a:r>
                <a:rPr lang="en-US" sz="3081">
                  <a:solidFill>
                    <a:srgbClr val="05061C"/>
                  </a:solidFill>
                  <a:latin typeface="Mero Thai"/>
                  <a:ea typeface="Mero Thai"/>
                  <a:cs typeface="Mero Thai"/>
                  <a:sym typeface="Mero Thai"/>
                </a:rPr>
                <a:t>Manual de usuario</a:t>
              </a:r>
            </a:p>
          </p:txBody>
        </p:sp>
        <p:sp>
          <p:nvSpPr>
            <p:cNvPr name="TextBox 41" id="41"/>
            <p:cNvSpPr txBox="true"/>
            <p:nvPr/>
          </p:nvSpPr>
          <p:spPr>
            <a:xfrm rot="0">
              <a:off x="3246177" y="7904820"/>
              <a:ext cx="5924856" cy="746550"/>
            </a:xfrm>
            <a:prstGeom prst="rect">
              <a:avLst/>
            </a:prstGeom>
          </p:spPr>
          <p:txBody>
            <a:bodyPr anchor="t" rtlCol="false" tIns="0" lIns="0" bIns="0" rIns="0">
              <a:spAutoFit/>
            </a:bodyPr>
            <a:lstStyle/>
            <a:p>
              <a:pPr algn="l">
                <a:lnSpc>
                  <a:spcPts val="4314"/>
                </a:lnSpc>
                <a:spcBef>
                  <a:spcPct val="0"/>
                </a:spcBef>
              </a:pPr>
              <a:r>
                <a:rPr lang="en-US" sz="3081">
                  <a:solidFill>
                    <a:srgbClr val="05061C"/>
                  </a:solidFill>
                  <a:latin typeface="Mero Thai"/>
                  <a:ea typeface="Mero Thai"/>
                  <a:cs typeface="Mero Thai"/>
                  <a:sym typeface="Mero Thai"/>
                </a:rPr>
                <a:t>Inf</a:t>
              </a:r>
              <a:r>
                <a:rPr lang="en-US" sz="3081">
                  <a:solidFill>
                    <a:srgbClr val="05061C"/>
                  </a:solidFill>
                  <a:latin typeface="Mero Thai"/>
                  <a:ea typeface="Mero Thai"/>
                  <a:cs typeface="Mero Thai"/>
                  <a:sym typeface="Mero Thai"/>
                </a:rPr>
                <a:t>orme técnico</a:t>
              </a:r>
            </a:p>
          </p:txBody>
        </p:sp>
        <p:sp>
          <p:nvSpPr>
            <p:cNvPr name="TextBox 42" id="42"/>
            <p:cNvSpPr txBox="true"/>
            <p:nvPr/>
          </p:nvSpPr>
          <p:spPr>
            <a:xfrm rot="0">
              <a:off x="762708" y="255778"/>
              <a:ext cx="3500741" cy="1009425"/>
            </a:xfrm>
            <a:prstGeom prst="rect">
              <a:avLst/>
            </a:prstGeom>
          </p:spPr>
          <p:txBody>
            <a:bodyPr anchor="t" rtlCol="false" tIns="0" lIns="0" bIns="0" rIns="0">
              <a:spAutoFit/>
            </a:bodyPr>
            <a:lstStyle/>
            <a:p>
              <a:pPr algn="l">
                <a:lnSpc>
                  <a:spcPts val="5784"/>
                </a:lnSpc>
                <a:spcBef>
                  <a:spcPct val="0"/>
                </a:spcBef>
              </a:pPr>
              <a:r>
                <a:rPr lang="en-US" b="true" sz="4131">
                  <a:solidFill>
                    <a:srgbClr val="F0F6F5"/>
                  </a:solidFill>
                  <a:latin typeface="Mero Thai Bold"/>
                  <a:ea typeface="Mero Thai Bold"/>
                  <a:cs typeface="Mero Thai Bold"/>
                  <a:sym typeface="Mero Thai Bold"/>
                </a:rPr>
                <a:t>Finales</a:t>
              </a:r>
            </a:p>
          </p:txBody>
        </p:sp>
      </p:grpSp>
      <p:sp>
        <p:nvSpPr>
          <p:cNvPr name="TextBox 43" id="43"/>
          <p:cNvSpPr txBox="true"/>
          <p:nvPr/>
        </p:nvSpPr>
        <p:spPr>
          <a:xfrm rot="0">
            <a:off x="3896431" y="1023197"/>
            <a:ext cx="10495137" cy="1265092"/>
          </a:xfrm>
          <a:prstGeom prst="rect">
            <a:avLst/>
          </a:prstGeom>
        </p:spPr>
        <p:txBody>
          <a:bodyPr anchor="t" rtlCol="false" tIns="0" lIns="0" bIns="0" rIns="0">
            <a:spAutoFit/>
          </a:bodyPr>
          <a:lstStyle/>
          <a:p>
            <a:pPr algn="ctr" marL="0" indent="0" lvl="0">
              <a:lnSpc>
                <a:spcPts val="9662"/>
              </a:lnSpc>
            </a:pPr>
            <a:r>
              <a:rPr lang="en-US" sz="9115">
                <a:solidFill>
                  <a:srgbClr val="D2D8D9"/>
                </a:solidFill>
                <a:latin typeface="League Spartan"/>
                <a:ea typeface="League Spartan"/>
                <a:cs typeface="League Spartan"/>
                <a:sym typeface="League Spartan"/>
              </a:rPr>
              <a:t>Evidencias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666" r="0" b="-3666"/>
            </a:stretch>
          </a:blipFill>
        </p:spPr>
      </p:sp>
      <p:grpSp>
        <p:nvGrpSpPr>
          <p:cNvPr name="Group 3" id="3"/>
          <p:cNvGrpSpPr/>
          <p:nvPr/>
        </p:nvGrpSpPr>
        <p:grpSpPr>
          <a:xfrm rot="0">
            <a:off x="1840216" y="4518236"/>
            <a:ext cx="3975708" cy="1234932"/>
            <a:chOff x="0" y="0"/>
            <a:chExt cx="5300944" cy="1646576"/>
          </a:xfrm>
        </p:grpSpPr>
        <p:sp>
          <p:nvSpPr>
            <p:cNvPr name="Freeform 4" id="4"/>
            <p:cNvSpPr/>
            <p:nvPr/>
          </p:nvSpPr>
          <p:spPr>
            <a:xfrm flipH="false" flipV="false" rot="0">
              <a:off x="0" y="0"/>
              <a:ext cx="1383124" cy="1646576"/>
            </a:xfrm>
            <a:custGeom>
              <a:avLst/>
              <a:gdLst/>
              <a:ahLst/>
              <a:cxnLst/>
              <a:rect r="r" b="b" t="t" l="l"/>
              <a:pathLst>
                <a:path h="1646576" w="1383124">
                  <a:moveTo>
                    <a:pt x="0" y="0"/>
                  </a:moveTo>
                  <a:lnTo>
                    <a:pt x="1383124" y="0"/>
                  </a:lnTo>
                  <a:lnTo>
                    <a:pt x="1383124" y="1646576"/>
                  </a:lnTo>
                  <a:lnTo>
                    <a:pt x="0" y="1646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29251" y="466873"/>
              <a:ext cx="3671694" cy="712830"/>
            </a:xfrm>
            <a:prstGeom prst="rect">
              <a:avLst/>
            </a:prstGeom>
          </p:spPr>
          <p:txBody>
            <a:bodyPr anchor="t" rtlCol="false" tIns="0" lIns="0" bIns="0" rIns="0">
              <a:spAutoFit/>
            </a:bodyPr>
            <a:lstStyle/>
            <a:p>
              <a:pPr algn="l">
                <a:lnSpc>
                  <a:spcPts val="4316"/>
                </a:lnSpc>
                <a:spcBef>
                  <a:spcPct val="0"/>
                </a:spcBef>
              </a:pPr>
              <a:r>
                <a:rPr lang="en-US" b="true" sz="3596">
                  <a:solidFill>
                    <a:srgbClr val="F0F6F5"/>
                  </a:solidFill>
                  <a:latin typeface="DM Sans Bold"/>
                  <a:ea typeface="DM Sans Bold"/>
                  <a:cs typeface="DM Sans Bold"/>
                  <a:sym typeface="DM Sans Bold"/>
                </a:rPr>
                <a:t>Innovación</a:t>
              </a:r>
            </a:p>
          </p:txBody>
        </p:sp>
      </p:grpSp>
      <p:grpSp>
        <p:nvGrpSpPr>
          <p:cNvPr name="Group 6" id="6"/>
          <p:cNvGrpSpPr/>
          <p:nvPr/>
        </p:nvGrpSpPr>
        <p:grpSpPr>
          <a:xfrm rot="0">
            <a:off x="7053727" y="4557075"/>
            <a:ext cx="4180545" cy="1266122"/>
            <a:chOff x="0" y="0"/>
            <a:chExt cx="5574060" cy="1688163"/>
          </a:xfrm>
        </p:grpSpPr>
        <p:sp>
          <p:nvSpPr>
            <p:cNvPr name="Freeform 7" id="7"/>
            <p:cNvSpPr/>
            <p:nvPr/>
          </p:nvSpPr>
          <p:spPr>
            <a:xfrm flipH="false" flipV="false" rot="0">
              <a:off x="0" y="0"/>
              <a:ext cx="1688163" cy="1688163"/>
            </a:xfrm>
            <a:custGeom>
              <a:avLst/>
              <a:gdLst/>
              <a:ahLst/>
              <a:cxnLst/>
              <a:rect r="r" b="b" t="t" l="l"/>
              <a:pathLst>
                <a:path h="1688163" w="1688163">
                  <a:moveTo>
                    <a:pt x="0" y="0"/>
                  </a:moveTo>
                  <a:lnTo>
                    <a:pt x="1688163" y="0"/>
                  </a:lnTo>
                  <a:lnTo>
                    <a:pt x="1688163" y="1688163"/>
                  </a:lnTo>
                  <a:lnTo>
                    <a:pt x="0" y="16881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902367" y="487666"/>
              <a:ext cx="3671694" cy="712830"/>
            </a:xfrm>
            <a:prstGeom prst="rect">
              <a:avLst/>
            </a:prstGeom>
          </p:spPr>
          <p:txBody>
            <a:bodyPr anchor="t" rtlCol="false" tIns="0" lIns="0" bIns="0" rIns="0">
              <a:spAutoFit/>
            </a:bodyPr>
            <a:lstStyle/>
            <a:p>
              <a:pPr algn="l">
                <a:lnSpc>
                  <a:spcPts val="4316"/>
                </a:lnSpc>
                <a:spcBef>
                  <a:spcPct val="0"/>
                </a:spcBef>
              </a:pPr>
              <a:r>
                <a:rPr lang="en-US" b="true" sz="3596">
                  <a:solidFill>
                    <a:srgbClr val="F0F6F5"/>
                  </a:solidFill>
                  <a:latin typeface="DM Sans Bold"/>
                  <a:ea typeface="DM Sans Bold"/>
                  <a:cs typeface="DM Sans Bold"/>
                  <a:sym typeface="DM Sans Bold"/>
                </a:rPr>
                <a:t>Factible</a:t>
              </a:r>
            </a:p>
          </p:txBody>
        </p:sp>
      </p:grpSp>
      <p:grpSp>
        <p:nvGrpSpPr>
          <p:cNvPr name="Group 9" id="9"/>
          <p:cNvGrpSpPr/>
          <p:nvPr/>
        </p:nvGrpSpPr>
        <p:grpSpPr>
          <a:xfrm rot="0">
            <a:off x="11819988" y="4518236"/>
            <a:ext cx="5992637" cy="1374990"/>
            <a:chOff x="0" y="0"/>
            <a:chExt cx="7990182" cy="1833320"/>
          </a:xfrm>
        </p:grpSpPr>
        <p:sp>
          <p:nvSpPr>
            <p:cNvPr name="Freeform 10" id="10"/>
            <p:cNvSpPr/>
            <p:nvPr/>
          </p:nvSpPr>
          <p:spPr>
            <a:xfrm flipH="false" flipV="false" rot="0">
              <a:off x="0" y="0"/>
              <a:ext cx="1865975" cy="1833320"/>
            </a:xfrm>
            <a:custGeom>
              <a:avLst/>
              <a:gdLst/>
              <a:ahLst/>
              <a:cxnLst/>
              <a:rect r="r" b="b" t="t" l="l"/>
              <a:pathLst>
                <a:path h="1833320" w="1865975">
                  <a:moveTo>
                    <a:pt x="0" y="0"/>
                  </a:moveTo>
                  <a:lnTo>
                    <a:pt x="1865975" y="0"/>
                  </a:lnTo>
                  <a:lnTo>
                    <a:pt x="1865975" y="1833320"/>
                  </a:lnTo>
                  <a:lnTo>
                    <a:pt x="0" y="18333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551775" y="276408"/>
              <a:ext cx="5438407" cy="1425661"/>
            </a:xfrm>
            <a:prstGeom prst="rect">
              <a:avLst/>
            </a:prstGeom>
          </p:spPr>
          <p:txBody>
            <a:bodyPr anchor="t" rtlCol="false" tIns="0" lIns="0" bIns="0" rIns="0">
              <a:spAutoFit/>
            </a:bodyPr>
            <a:lstStyle/>
            <a:p>
              <a:pPr algn="l">
                <a:lnSpc>
                  <a:spcPts val="4316"/>
                </a:lnSpc>
                <a:spcBef>
                  <a:spcPct val="0"/>
                </a:spcBef>
              </a:pPr>
              <a:r>
                <a:rPr lang="en-US" b="true" sz="3596">
                  <a:solidFill>
                    <a:srgbClr val="F0F6F5"/>
                  </a:solidFill>
                  <a:latin typeface="DM Sans Bold"/>
                  <a:ea typeface="DM Sans Bold"/>
                  <a:cs typeface="DM Sans Bold"/>
                  <a:sym typeface="DM Sans Bold"/>
                </a:rPr>
                <a:t>Conocimiento y competencias</a:t>
              </a:r>
            </a:p>
          </p:txBody>
        </p:sp>
      </p:grpSp>
      <p:sp>
        <p:nvSpPr>
          <p:cNvPr name="Freeform 12" id="12"/>
          <p:cNvSpPr/>
          <p:nvPr/>
        </p:nvSpPr>
        <p:spPr>
          <a:xfrm flipH="false" flipV="false" rot="0">
            <a:off x="3479050" y="6765699"/>
            <a:ext cx="1751074" cy="1735753"/>
          </a:xfrm>
          <a:custGeom>
            <a:avLst/>
            <a:gdLst/>
            <a:ahLst/>
            <a:cxnLst/>
            <a:rect r="r" b="b" t="t" l="l"/>
            <a:pathLst>
              <a:path h="1735753" w="1751074">
                <a:moveTo>
                  <a:pt x="0" y="0"/>
                </a:moveTo>
                <a:lnTo>
                  <a:pt x="1751075" y="0"/>
                </a:lnTo>
                <a:lnTo>
                  <a:pt x="1751075" y="1735752"/>
                </a:lnTo>
                <a:lnTo>
                  <a:pt x="0" y="17357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3680211" y="2193820"/>
            <a:ext cx="10927577" cy="1745534"/>
          </a:xfrm>
          <a:prstGeom prst="rect">
            <a:avLst/>
          </a:prstGeom>
        </p:spPr>
        <p:txBody>
          <a:bodyPr anchor="t" rtlCol="false" tIns="0" lIns="0" bIns="0" rIns="0">
            <a:spAutoFit/>
          </a:bodyPr>
          <a:lstStyle/>
          <a:p>
            <a:pPr algn="ctr">
              <a:lnSpc>
                <a:spcPts val="13611"/>
              </a:lnSpc>
            </a:pPr>
            <a:r>
              <a:rPr lang="en-US" b="true" sz="11734">
                <a:solidFill>
                  <a:srgbClr val="F0F6F5"/>
                </a:solidFill>
                <a:latin typeface="Open Sauce Bold"/>
                <a:ea typeface="Open Sauce Bold"/>
                <a:cs typeface="Open Sauce Bold"/>
                <a:sym typeface="Open Sauce Bold"/>
              </a:rPr>
              <a:t>Conclusiones</a:t>
            </a:r>
          </a:p>
        </p:txBody>
      </p:sp>
      <p:sp>
        <p:nvSpPr>
          <p:cNvPr name="TextBox 14" id="14"/>
          <p:cNvSpPr txBox="true"/>
          <p:nvPr/>
        </p:nvSpPr>
        <p:spPr>
          <a:xfrm rot="0">
            <a:off x="5399027" y="7502233"/>
            <a:ext cx="2753770" cy="534623"/>
          </a:xfrm>
          <a:prstGeom prst="rect">
            <a:avLst/>
          </a:prstGeom>
        </p:spPr>
        <p:txBody>
          <a:bodyPr anchor="t" rtlCol="false" tIns="0" lIns="0" bIns="0" rIns="0">
            <a:spAutoFit/>
          </a:bodyPr>
          <a:lstStyle/>
          <a:p>
            <a:pPr algn="l">
              <a:lnSpc>
                <a:spcPts val="4316"/>
              </a:lnSpc>
              <a:spcBef>
                <a:spcPct val="0"/>
              </a:spcBef>
            </a:pPr>
            <a:r>
              <a:rPr lang="en-US" b="true" sz="3596">
                <a:solidFill>
                  <a:srgbClr val="F0F6F5"/>
                </a:solidFill>
                <a:latin typeface="DM Sans Bold"/>
                <a:ea typeface="DM Sans Bold"/>
                <a:cs typeface="DM Sans Bold"/>
                <a:sym typeface="DM Sans Bold"/>
              </a:rPr>
              <a:t>Valor social</a:t>
            </a:r>
          </a:p>
        </p:txBody>
      </p:sp>
      <p:sp>
        <p:nvSpPr>
          <p:cNvPr name="TextBox 15" id="15"/>
          <p:cNvSpPr txBox="true"/>
          <p:nvPr/>
        </p:nvSpPr>
        <p:spPr>
          <a:xfrm rot="0">
            <a:off x="12430627" y="7234921"/>
            <a:ext cx="5314599" cy="1069246"/>
          </a:xfrm>
          <a:prstGeom prst="rect">
            <a:avLst/>
          </a:prstGeom>
        </p:spPr>
        <p:txBody>
          <a:bodyPr anchor="t" rtlCol="false" tIns="0" lIns="0" bIns="0" rIns="0">
            <a:spAutoFit/>
          </a:bodyPr>
          <a:lstStyle/>
          <a:p>
            <a:pPr algn="l">
              <a:lnSpc>
                <a:spcPts val="4316"/>
              </a:lnSpc>
              <a:spcBef>
                <a:spcPct val="0"/>
              </a:spcBef>
            </a:pPr>
            <a:r>
              <a:rPr lang="en-US" b="true" sz="3596">
                <a:solidFill>
                  <a:srgbClr val="F0F6F5"/>
                </a:solidFill>
                <a:latin typeface="DM Sans Bold"/>
                <a:ea typeface="DM Sans Bold"/>
                <a:cs typeface="DM Sans Bold"/>
                <a:sym typeface="DM Sans Bold"/>
              </a:rPr>
              <a:t>Aumento de confianza y trazabilidad</a:t>
            </a:r>
          </a:p>
        </p:txBody>
      </p:sp>
      <p:sp>
        <p:nvSpPr>
          <p:cNvPr name="Freeform 16" id="16"/>
          <p:cNvSpPr/>
          <p:nvPr/>
        </p:nvSpPr>
        <p:spPr>
          <a:xfrm flipH="false" flipV="false" rot="0">
            <a:off x="9144000" y="7207647"/>
            <a:ext cx="3115177" cy="1293804"/>
          </a:xfrm>
          <a:custGeom>
            <a:avLst/>
            <a:gdLst/>
            <a:ahLst/>
            <a:cxnLst/>
            <a:rect r="r" b="b" t="t" l="l"/>
            <a:pathLst>
              <a:path h="1293804" w="3115177">
                <a:moveTo>
                  <a:pt x="0" y="0"/>
                </a:moveTo>
                <a:lnTo>
                  <a:pt x="3115177" y="0"/>
                </a:lnTo>
                <a:lnTo>
                  <a:pt x="3115177" y="1293804"/>
                </a:lnTo>
                <a:lnTo>
                  <a:pt x="0" y="1293804"/>
                </a:lnTo>
                <a:lnTo>
                  <a:pt x="0" y="0"/>
                </a:lnTo>
                <a:close/>
              </a:path>
            </a:pathLst>
          </a:custGeom>
          <a:blipFill>
            <a:blip r:embed="rId12"/>
            <a:stretch>
              <a:fillRect l="0" t="-73567" r="0" b="-67209"/>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694" t="0" r="-694" b="0"/>
            </a:stretch>
          </a:blipFill>
        </p:spPr>
      </p:sp>
      <p:sp>
        <p:nvSpPr>
          <p:cNvPr name="Freeform 3" id="3"/>
          <p:cNvSpPr/>
          <p:nvPr/>
        </p:nvSpPr>
        <p:spPr>
          <a:xfrm flipH="false" flipV="false" rot="0">
            <a:off x="1473160" y="3973329"/>
            <a:ext cx="4315993" cy="3722544"/>
          </a:xfrm>
          <a:custGeom>
            <a:avLst/>
            <a:gdLst/>
            <a:ahLst/>
            <a:cxnLst/>
            <a:rect r="r" b="b" t="t" l="l"/>
            <a:pathLst>
              <a:path h="3722544" w="4315993">
                <a:moveTo>
                  <a:pt x="0" y="0"/>
                </a:moveTo>
                <a:lnTo>
                  <a:pt x="4315993" y="0"/>
                </a:lnTo>
                <a:lnTo>
                  <a:pt x="4315993" y="3722544"/>
                </a:lnTo>
                <a:lnTo>
                  <a:pt x="0" y="3722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73123" y="4056306"/>
            <a:ext cx="4141755" cy="3639567"/>
          </a:xfrm>
          <a:custGeom>
            <a:avLst/>
            <a:gdLst/>
            <a:ahLst/>
            <a:cxnLst/>
            <a:rect r="r" b="b" t="t" l="l"/>
            <a:pathLst>
              <a:path h="3639567" w="4141755">
                <a:moveTo>
                  <a:pt x="0" y="0"/>
                </a:moveTo>
                <a:lnTo>
                  <a:pt x="4141754" y="0"/>
                </a:lnTo>
                <a:lnTo>
                  <a:pt x="4141754" y="3639567"/>
                </a:lnTo>
                <a:lnTo>
                  <a:pt x="0" y="3639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940228" y="3777201"/>
            <a:ext cx="3821620" cy="4114800"/>
          </a:xfrm>
          <a:custGeom>
            <a:avLst/>
            <a:gdLst/>
            <a:ahLst/>
            <a:cxnLst/>
            <a:rect r="r" b="b" t="t" l="l"/>
            <a:pathLst>
              <a:path h="4114800" w="3821620">
                <a:moveTo>
                  <a:pt x="0" y="0"/>
                </a:moveTo>
                <a:lnTo>
                  <a:pt x="3821620" y="0"/>
                </a:lnTo>
                <a:lnTo>
                  <a:pt x="382162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712664" y="6979605"/>
            <a:ext cx="1824791" cy="1824791"/>
          </a:xfrm>
          <a:custGeom>
            <a:avLst/>
            <a:gdLst/>
            <a:ahLst/>
            <a:cxnLst/>
            <a:rect r="r" b="b" t="t" l="l"/>
            <a:pathLst>
              <a:path h="1824791" w="1824791">
                <a:moveTo>
                  <a:pt x="0" y="0"/>
                </a:moveTo>
                <a:lnTo>
                  <a:pt x="1824791" y="0"/>
                </a:lnTo>
                <a:lnTo>
                  <a:pt x="1824791" y="1824791"/>
                </a:lnTo>
                <a:lnTo>
                  <a:pt x="0" y="18247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3631157" y="1892297"/>
            <a:ext cx="11025687" cy="1055910"/>
          </a:xfrm>
          <a:prstGeom prst="rect">
            <a:avLst/>
          </a:prstGeom>
        </p:spPr>
        <p:txBody>
          <a:bodyPr anchor="t" rtlCol="false" tIns="0" lIns="0" bIns="0" rIns="0">
            <a:spAutoFit/>
          </a:bodyPr>
          <a:lstStyle/>
          <a:p>
            <a:pPr algn="ctr">
              <a:lnSpc>
                <a:spcPts val="8300"/>
              </a:lnSpc>
            </a:pPr>
            <a:r>
              <a:rPr lang="en-US" sz="7155" b="true">
                <a:solidFill>
                  <a:srgbClr val="F0F6F5"/>
                </a:solidFill>
                <a:latin typeface="Open Sauce Bold"/>
                <a:ea typeface="Open Sauce Bold"/>
                <a:cs typeface="Open Sauce Bold"/>
                <a:sym typeface="Open Sauce Bold"/>
              </a:rPr>
              <a:t>Reflexiones personales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4483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26320" y="-1712813"/>
            <a:ext cx="9961837" cy="8005812"/>
            <a:chOff x="0" y="0"/>
            <a:chExt cx="2623694" cy="2108527"/>
          </a:xfrm>
        </p:grpSpPr>
        <p:sp>
          <p:nvSpPr>
            <p:cNvPr name="Freeform 5" id="5"/>
            <p:cNvSpPr/>
            <p:nvPr/>
          </p:nvSpPr>
          <p:spPr>
            <a:xfrm flipH="false" flipV="false" rot="0">
              <a:off x="0" y="0"/>
              <a:ext cx="2623694" cy="2108527"/>
            </a:xfrm>
            <a:custGeom>
              <a:avLst/>
              <a:gdLst/>
              <a:ahLst/>
              <a:cxnLst/>
              <a:rect r="r" b="b" t="t" l="l"/>
              <a:pathLst>
                <a:path h="2108527" w="2623694">
                  <a:moveTo>
                    <a:pt x="0" y="0"/>
                  </a:moveTo>
                  <a:lnTo>
                    <a:pt x="2623694" y="0"/>
                  </a:lnTo>
                  <a:lnTo>
                    <a:pt x="2623694" y="2108527"/>
                  </a:lnTo>
                  <a:lnTo>
                    <a:pt x="0" y="2108527"/>
                  </a:lnTo>
                  <a:close/>
                </a:path>
              </a:pathLst>
            </a:custGeom>
            <a:solidFill>
              <a:srgbClr val="F0E4CE"/>
            </a:solidFill>
          </p:spPr>
        </p:sp>
        <p:sp>
          <p:nvSpPr>
            <p:cNvPr name="TextBox 6" id="6"/>
            <p:cNvSpPr txBox="true"/>
            <p:nvPr/>
          </p:nvSpPr>
          <p:spPr>
            <a:xfrm>
              <a:off x="0" y="-38100"/>
              <a:ext cx="2623694" cy="2146627"/>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226320" y="3410169"/>
            <a:ext cx="9961837" cy="5644308"/>
            <a:chOff x="0" y="0"/>
            <a:chExt cx="2182758" cy="1236736"/>
          </a:xfrm>
        </p:grpSpPr>
        <p:sp>
          <p:nvSpPr>
            <p:cNvPr name="Freeform 8" id="8"/>
            <p:cNvSpPr/>
            <p:nvPr/>
          </p:nvSpPr>
          <p:spPr>
            <a:xfrm flipH="false" flipV="false" rot="0">
              <a:off x="0" y="0"/>
              <a:ext cx="2182758" cy="1236736"/>
            </a:xfrm>
            <a:custGeom>
              <a:avLst/>
              <a:gdLst/>
              <a:ahLst/>
              <a:cxnLst/>
              <a:rect r="r" b="b" t="t" l="l"/>
              <a:pathLst>
                <a:path h="1236736" w="2182758">
                  <a:moveTo>
                    <a:pt x="1091379" y="0"/>
                  </a:moveTo>
                  <a:cubicBezTo>
                    <a:pt x="488627" y="0"/>
                    <a:pt x="0" y="276853"/>
                    <a:pt x="0" y="618368"/>
                  </a:cubicBezTo>
                  <a:cubicBezTo>
                    <a:pt x="0" y="959883"/>
                    <a:pt x="488627" y="1236736"/>
                    <a:pt x="1091379" y="1236736"/>
                  </a:cubicBezTo>
                  <a:cubicBezTo>
                    <a:pt x="1694131" y="1236736"/>
                    <a:pt x="2182758" y="959883"/>
                    <a:pt x="2182758" y="618368"/>
                  </a:cubicBezTo>
                  <a:cubicBezTo>
                    <a:pt x="2182758" y="276853"/>
                    <a:pt x="1694131" y="0"/>
                    <a:pt x="1091379" y="0"/>
                  </a:cubicBezTo>
                  <a:close/>
                </a:path>
              </a:pathLst>
            </a:custGeom>
            <a:solidFill>
              <a:srgbClr val="F0E4CE"/>
            </a:solidFill>
          </p:spPr>
        </p:sp>
        <p:sp>
          <p:nvSpPr>
            <p:cNvPr name="TextBox 9" id="9"/>
            <p:cNvSpPr txBox="true"/>
            <p:nvPr/>
          </p:nvSpPr>
          <p:spPr>
            <a:xfrm>
              <a:off x="204634" y="77844"/>
              <a:ext cx="1773491" cy="10429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369725" y="1339004"/>
            <a:ext cx="3115177" cy="1293804"/>
          </a:xfrm>
          <a:custGeom>
            <a:avLst/>
            <a:gdLst/>
            <a:ahLst/>
            <a:cxnLst/>
            <a:rect r="r" b="b" t="t" l="l"/>
            <a:pathLst>
              <a:path h="1293804" w="3115177">
                <a:moveTo>
                  <a:pt x="0" y="0"/>
                </a:moveTo>
                <a:lnTo>
                  <a:pt x="3115177" y="0"/>
                </a:lnTo>
                <a:lnTo>
                  <a:pt x="3115177" y="1293803"/>
                </a:lnTo>
                <a:lnTo>
                  <a:pt x="0" y="1293803"/>
                </a:lnTo>
                <a:lnTo>
                  <a:pt x="0" y="0"/>
                </a:lnTo>
                <a:close/>
              </a:path>
            </a:pathLst>
          </a:custGeom>
          <a:blipFill>
            <a:blip r:embed="rId5"/>
            <a:stretch>
              <a:fillRect l="0" t="-73567" r="0" b="-67209"/>
            </a:stretch>
          </a:blipFill>
        </p:spPr>
      </p:sp>
      <p:sp>
        <p:nvSpPr>
          <p:cNvPr name="Freeform 11" id="11"/>
          <p:cNvSpPr/>
          <p:nvPr/>
        </p:nvSpPr>
        <p:spPr>
          <a:xfrm flipH="false" flipV="false" rot="0">
            <a:off x="9144000" y="1339004"/>
            <a:ext cx="4500752" cy="1108310"/>
          </a:xfrm>
          <a:custGeom>
            <a:avLst/>
            <a:gdLst/>
            <a:ahLst/>
            <a:cxnLst/>
            <a:rect r="r" b="b" t="t" l="l"/>
            <a:pathLst>
              <a:path h="1108310" w="4500752">
                <a:moveTo>
                  <a:pt x="0" y="0"/>
                </a:moveTo>
                <a:lnTo>
                  <a:pt x="4500752" y="0"/>
                </a:lnTo>
                <a:lnTo>
                  <a:pt x="4500752" y="1108310"/>
                </a:lnTo>
                <a:lnTo>
                  <a:pt x="0" y="1108310"/>
                </a:lnTo>
                <a:lnTo>
                  <a:pt x="0" y="0"/>
                </a:lnTo>
                <a:close/>
              </a:path>
            </a:pathLst>
          </a:custGeom>
          <a:blipFill>
            <a:blip r:embed="rId6"/>
            <a:stretch>
              <a:fillRect l="0" t="0" r="0" b="0"/>
            </a:stretch>
          </a:blipFill>
        </p:spPr>
      </p:sp>
      <p:sp>
        <p:nvSpPr>
          <p:cNvPr name="TextBox 12" id="12"/>
          <p:cNvSpPr txBox="true"/>
          <p:nvPr/>
        </p:nvSpPr>
        <p:spPr>
          <a:xfrm rot="0">
            <a:off x="4995145" y="3418734"/>
            <a:ext cx="8424188" cy="2505734"/>
          </a:xfrm>
          <a:prstGeom prst="rect">
            <a:avLst/>
          </a:prstGeom>
        </p:spPr>
        <p:txBody>
          <a:bodyPr anchor="t" rtlCol="false" tIns="0" lIns="0" bIns="0" rIns="0">
            <a:spAutoFit/>
          </a:bodyPr>
          <a:lstStyle/>
          <a:p>
            <a:pPr algn="ctr" marL="0" indent="0" lvl="0">
              <a:lnSpc>
                <a:spcPts val="9413"/>
              </a:lnSpc>
              <a:spcBef>
                <a:spcPct val="0"/>
              </a:spcBef>
            </a:pPr>
            <a:r>
              <a:rPr lang="en-US" b="true" sz="6724">
                <a:solidFill>
                  <a:srgbClr val="403029"/>
                </a:solidFill>
                <a:latin typeface="Heading Now 71-78 Bold"/>
                <a:ea typeface="Heading Now 71-78 Bold"/>
                <a:cs typeface="Heading Now 71-78 Bold"/>
                <a:sym typeface="Heading Now 71-78 Bold"/>
              </a:rPr>
              <a:t>Muchas gracias por su atención</a:t>
            </a:r>
          </a:p>
        </p:txBody>
      </p:sp>
      <p:sp>
        <p:nvSpPr>
          <p:cNvPr name="TextBox 13" id="13"/>
          <p:cNvSpPr txBox="true"/>
          <p:nvPr/>
        </p:nvSpPr>
        <p:spPr>
          <a:xfrm rot="0">
            <a:off x="6003421" y="7052992"/>
            <a:ext cx="6281158" cy="332421"/>
          </a:xfrm>
          <a:prstGeom prst="rect">
            <a:avLst/>
          </a:prstGeom>
        </p:spPr>
        <p:txBody>
          <a:bodyPr anchor="t" rtlCol="false" tIns="0" lIns="0" bIns="0" rIns="0">
            <a:spAutoFit/>
          </a:bodyPr>
          <a:lstStyle/>
          <a:p>
            <a:pPr algn="ctr" marL="0" indent="0" lvl="0">
              <a:lnSpc>
                <a:spcPts val="2889"/>
              </a:lnSpc>
              <a:spcBef>
                <a:spcPct val="0"/>
              </a:spcBef>
            </a:pPr>
            <a:r>
              <a:rPr lang="en-US" sz="2063">
                <a:solidFill>
                  <a:srgbClr val="403029"/>
                </a:solidFill>
                <a:latin typeface="Canva Sans"/>
                <a:ea typeface="Canva Sans"/>
                <a:cs typeface="Canva Sans"/>
                <a:sym typeface="Canva Sans"/>
              </a:rPr>
              <a:t>por Denihann Maturana y Brandon Weisser </a:t>
            </a:r>
          </a:p>
        </p:txBody>
      </p:sp>
      <p:sp>
        <p:nvSpPr>
          <p:cNvPr name="TextBox 14" id="14"/>
          <p:cNvSpPr txBox="true"/>
          <p:nvPr/>
        </p:nvSpPr>
        <p:spPr>
          <a:xfrm rot="0">
            <a:off x="6927314" y="7521724"/>
            <a:ext cx="4433373" cy="241621"/>
          </a:xfrm>
          <a:prstGeom prst="rect">
            <a:avLst/>
          </a:prstGeom>
        </p:spPr>
        <p:txBody>
          <a:bodyPr anchor="t" rtlCol="false" tIns="0" lIns="0" bIns="0" rIns="0">
            <a:spAutoFit/>
          </a:bodyPr>
          <a:lstStyle/>
          <a:p>
            <a:pPr algn="ctr">
              <a:lnSpc>
                <a:spcPts val="1907"/>
              </a:lnSpc>
            </a:pPr>
            <a:r>
              <a:rPr lang="en-US" b="true" sz="1362">
                <a:solidFill>
                  <a:srgbClr val="403029"/>
                </a:solidFill>
                <a:latin typeface="Open Sans Ultra-Bold"/>
                <a:ea typeface="Open Sans Ultra-Bold"/>
                <a:cs typeface="Open Sans Ultra-Bold"/>
                <a:sym typeface="Open Sans Ultra-Bold"/>
              </a:rPr>
              <a:t>Ingeniería en Informática – Sede San Bernardo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7777" r="0" b="-7777"/>
            </a:stretch>
          </a:blipFill>
        </p:spPr>
      </p:sp>
      <p:sp>
        <p:nvSpPr>
          <p:cNvPr name="Freeform 3" id="3"/>
          <p:cNvSpPr/>
          <p:nvPr/>
        </p:nvSpPr>
        <p:spPr>
          <a:xfrm flipH="false" flipV="false" rot="0">
            <a:off x="0" y="-636941"/>
            <a:ext cx="11999473" cy="11999473"/>
          </a:xfrm>
          <a:custGeom>
            <a:avLst/>
            <a:gdLst/>
            <a:ahLst/>
            <a:cxnLst/>
            <a:rect r="r" b="b" t="t" l="l"/>
            <a:pathLst>
              <a:path h="11999473" w="11999473">
                <a:moveTo>
                  <a:pt x="0" y="0"/>
                </a:moveTo>
                <a:lnTo>
                  <a:pt x="11999473" y="0"/>
                </a:lnTo>
                <a:lnTo>
                  <a:pt x="11999473" y="11999473"/>
                </a:lnTo>
                <a:lnTo>
                  <a:pt x="0" y="11999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120048" y="7312908"/>
            <a:ext cx="7347993" cy="734799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BE">
                <a:alpha val="88627"/>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8794044" y="0"/>
            <a:ext cx="9843912" cy="10287000"/>
            <a:chOff x="0" y="0"/>
            <a:chExt cx="2592635" cy="2709333"/>
          </a:xfrm>
        </p:grpSpPr>
        <p:sp>
          <p:nvSpPr>
            <p:cNvPr name="Freeform 8" id="8"/>
            <p:cNvSpPr/>
            <p:nvPr/>
          </p:nvSpPr>
          <p:spPr>
            <a:xfrm flipH="false" flipV="false" rot="0">
              <a:off x="0" y="0"/>
              <a:ext cx="2592635" cy="2709333"/>
            </a:xfrm>
            <a:custGeom>
              <a:avLst/>
              <a:gdLst/>
              <a:ahLst/>
              <a:cxnLst/>
              <a:rect r="r" b="b" t="t" l="l"/>
              <a:pathLst>
                <a:path h="2709333" w="2592635">
                  <a:moveTo>
                    <a:pt x="15729" y="0"/>
                  </a:moveTo>
                  <a:lnTo>
                    <a:pt x="2576906" y="0"/>
                  </a:lnTo>
                  <a:cubicBezTo>
                    <a:pt x="2585593" y="0"/>
                    <a:pt x="2592635" y="7042"/>
                    <a:pt x="2592635" y="15729"/>
                  </a:cubicBezTo>
                  <a:lnTo>
                    <a:pt x="2592635" y="2693604"/>
                  </a:lnTo>
                  <a:cubicBezTo>
                    <a:pt x="2592635" y="2697776"/>
                    <a:pt x="2590978" y="2701776"/>
                    <a:pt x="2588028" y="2704726"/>
                  </a:cubicBezTo>
                  <a:cubicBezTo>
                    <a:pt x="2585078" y="2707676"/>
                    <a:pt x="2581078" y="2709333"/>
                    <a:pt x="2576906" y="2709333"/>
                  </a:cubicBezTo>
                  <a:lnTo>
                    <a:pt x="15729" y="2709333"/>
                  </a:lnTo>
                  <a:cubicBezTo>
                    <a:pt x="7042" y="2709333"/>
                    <a:pt x="0" y="2702291"/>
                    <a:pt x="0" y="2693604"/>
                  </a:cubicBezTo>
                  <a:lnTo>
                    <a:pt x="0" y="15729"/>
                  </a:lnTo>
                  <a:cubicBezTo>
                    <a:pt x="0" y="7042"/>
                    <a:pt x="7042" y="0"/>
                    <a:pt x="15729" y="0"/>
                  </a:cubicBezTo>
                  <a:close/>
                </a:path>
              </a:pathLst>
            </a:custGeom>
            <a:solidFill>
              <a:srgbClr val="F0E4CE">
                <a:alpha val="96863"/>
              </a:srgbClr>
            </a:solidFill>
          </p:spPr>
        </p:sp>
        <p:sp>
          <p:nvSpPr>
            <p:cNvPr name="TextBox 9" id="9"/>
            <p:cNvSpPr txBox="true"/>
            <p:nvPr/>
          </p:nvSpPr>
          <p:spPr>
            <a:xfrm>
              <a:off x="0" y="-38100"/>
              <a:ext cx="259263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120048" y="7312908"/>
            <a:ext cx="7347993" cy="734799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ACA3">
                <a:alpha val="24706"/>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081949" y="2489532"/>
            <a:ext cx="6918146" cy="2873264"/>
          </a:xfrm>
          <a:custGeom>
            <a:avLst/>
            <a:gdLst/>
            <a:ahLst/>
            <a:cxnLst/>
            <a:rect r="r" b="b" t="t" l="l"/>
            <a:pathLst>
              <a:path h="2873264" w="6918146">
                <a:moveTo>
                  <a:pt x="0" y="0"/>
                </a:moveTo>
                <a:lnTo>
                  <a:pt x="6918146" y="0"/>
                </a:lnTo>
                <a:lnTo>
                  <a:pt x="6918146" y="2873264"/>
                </a:lnTo>
                <a:lnTo>
                  <a:pt x="0" y="2873264"/>
                </a:lnTo>
                <a:lnTo>
                  <a:pt x="0" y="0"/>
                </a:lnTo>
                <a:close/>
              </a:path>
            </a:pathLst>
          </a:custGeom>
          <a:blipFill>
            <a:blip r:embed="rId6"/>
            <a:stretch>
              <a:fillRect l="0" t="-73567" r="0" b="-67209"/>
            </a:stretch>
          </a:blipFill>
        </p:spPr>
      </p:sp>
      <p:sp>
        <p:nvSpPr>
          <p:cNvPr name="Freeform 14" id="14"/>
          <p:cNvSpPr/>
          <p:nvPr/>
        </p:nvSpPr>
        <p:spPr>
          <a:xfrm flipH="false" flipV="false" rot="0">
            <a:off x="10455542" y="5759070"/>
            <a:ext cx="2053271" cy="2074012"/>
          </a:xfrm>
          <a:custGeom>
            <a:avLst/>
            <a:gdLst/>
            <a:ahLst/>
            <a:cxnLst/>
            <a:rect r="r" b="b" t="t" l="l"/>
            <a:pathLst>
              <a:path h="2074012" w="2053271">
                <a:moveTo>
                  <a:pt x="0" y="0"/>
                </a:moveTo>
                <a:lnTo>
                  <a:pt x="2053271" y="0"/>
                </a:lnTo>
                <a:lnTo>
                  <a:pt x="2053271" y="2074011"/>
                </a:lnTo>
                <a:lnTo>
                  <a:pt x="0" y="20740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114605" y="6579106"/>
            <a:ext cx="852834" cy="541550"/>
          </a:xfrm>
          <a:custGeom>
            <a:avLst/>
            <a:gdLst/>
            <a:ahLst/>
            <a:cxnLst/>
            <a:rect r="r" b="b" t="t" l="l"/>
            <a:pathLst>
              <a:path h="541550" w="852834">
                <a:moveTo>
                  <a:pt x="0" y="0"/>
                </a:moveTo>
                <a:lnTo>
                  <a:pt x="852834" y="0"/>
                </a:lnTo>
                <a:lnTo>
                  <a:pt x="852834" y="541549"/>
                </a:lnTo>
                <a:lnTo>
                  <a:pt x="0" y="5415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4167376" y="5619971"/>
            <a:ext cx="2832719" cy="2214051"/>
          </a:xfrm>
          <a:prstGeom prst="rect">
            <a:avLst/>
          </a:prstGeom>
        </p:spPr>
        <p:txBody>
          <a:bodyPr anchor="t" rtlCol="false" tIns="0" lIns="0" bIns="0" rIns="0">
            <a:spAutoFit/>
          </a:bodyPr>
          <a:lstStyle/>
          <a:p>
            <a:pPr algn="ctr" marL="0" indent="0" lvl="0">
              <a:lnSpc>
                <a:spcPts val="18161"/>
              </a:lnSpc>
              <a:spcBef>
                <a:spcPct val="0"/>
              </a:spcBef>
            </a:pPr>
            <a:r>
              <a:rPr lang="en-US" sz="12972">
                <a:solidFill>
                  <a:srgbClr val="403029"/>
                </a:solidFill>
                <a:latin typeface="League Gothic"/>
                <a:ea typeface="League Gothic"/>
                <a:cs typeface="League Gothic"/>
                <a:sym typeface="League Gothic"/>
              </a:rPr>
              <a:t>DS49</a:t>
            </a:r>
          </a:p>
        </p:txBody>
      </p:sp>
      <p:sp>
        <p:nvSpPr>
          <p:cNvPr name="Freeform 17" id="17"/>
          <p:cNvSpPr/>
          <p:nvPr/>
        </p:nvSpPr>
        <p:spPr>
          <a:xfrm flipH="false" flipV="false" rot="0">
            <a:off x="16504535" y="6908751"/>
            <a:ext cx="754765" cy="808316"/>
          </a:xfrm>
          <a:custGeom>
            <a:avLst/>
            <a:gdLst/>
            <a:ahLst/>
            <a:cxnLst/>
            <a:rect r="r" b="b" t="t" l="l"/>
            <a:pathLst>
              <a:path h="808316" w="754765">
                <a:moveTo>
                  <a:pt x="0" y="0"/>
                </a:moveTo>
                <a:lnTo>
                  <a:pt x="754765" y="0"/>
                </a:lnTo>
                <a:lnTo>
                  <a:pt x="754765" y="808315"/>
                </a:lnTo>
                <a:lnTo>
                  <a:pt x="0" y="808315"/>
                </a:lnTo>
                <a:lnTo>
                  <a:pt x="0" y="0"/>
                </a:lnTo>
                <a:close/>
              </a:path>
            </a:pathLst>
          </a:custGeom>
          <a:blipFill>
            <a:blip r:embed="rId11"/>
            <a:stretch>
              <a:fillRect l="0" t="0" r="0" b="0"/>
            </a:stretch>
          </a:blipFill>
        </p:spPr>
      </p:sp>
      <p:sp>
        <p:nvSpPr>
          <p:cNvPr name="TextBox 18" id="18"/>
          <p:cNvSpPr txBox="true"/>
          <p:nvPr/>
        </p:nvSpPr>
        <p:spPr>
          <a:xfrm rot="0">
            <a:off x="11482177" y="1446862"/>
            <a:ext cx="4117690" cy="537845"/>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3575BE"/>
                </a:solidFill>
                <a:latin typeface="League Spartan"/>
                <a:ea typeface="League Spartan"/>
                <a:cs typeface="League Spartan"/>
                <a:sym typeface="League Spartan"/>
              </a:rPr>
              <a:t>Contexto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E4CE"/>
        </a:solidFill>
      </p:bgPr>
    </p:bg>
    <p:spTree>
      <p:nvGrpSpPr>
        <p:cNvPr id="1" name=""/>
        <p:cNvGrpSpPr/>
        <p:nvPr/>
      </p:nvGrpSpPr>
      <p:grpSpPr>
        <a:xfrm>
          <a:off x="0" y="0"/>
          <a:ext cx="0" cy="0"/>
          <a:chOff x="0" y="0"/>
          <a:chExt cx="0" cy="0"/>
        </a:xfrm>
      </p:grpSpPr>
      <p:sp>
        <p:nvSpPr>
          <p:cNvPr name="Freeform 2" id="2"/>
          <p:cNvSpPr/>
          <p:nvPr/>
        </p:nvSpPr>
        <p:spPr>
          <a:xfrm flipH="false" flipV="false" rot="0">
            <a:off x="-3642548" y="0"/>
            <a:ext cx="11999473" cy="11999473"/>
          </a:xfrm>
          <a:custGeom>
            <a:avLst/>
            <a:gdLst/>
            <a:ahLst/>
            <a:cxnLst/>
            <a:rect r="r" b="b" t="t" l="l"/>
            <a:pathLst>
              <a:path h="11999473" w="11999473">
                <a:moveTo>
                  <a:pt x="0" y="0"/>
                </a:moveTo>
                <a:lnTo>
                  <a:pt x="11999473" y="0"/>
                </a:lnTo>
                <a:lnTo>
                  <a:pt x="11999473" y="11999473"/>
                </a:lnTo>
                <a:lnTo>
                  <a:pt x="0" y="11999473"/>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402937" y="717165"/>
            <a:ext cx="2471234" cy="1026360"/>
          </a:xfrm>
          <a:custGeom>
            <a:avLst/>
            <a:gdLst/>
            <a:ahLst/>
            <a:cxnLst/>
            <a:rect r="r" b="b" t="t" l="l"/>
            <a:pathLst>
              <a:path h="1026360" w="2471234">
                <a:moveTo>
                  <a:pt x="0" y="0"/>
                </a:moveTo>
                <a:lnTo>
                  <a:pt x="2471235" y="0"/>
                </a:lnTo>
                <a:lnTo>
                  <a:pt x="2471235" y="1026360"/>
                </a:lnTo>
                <a:lnTo>
                  <a:pt x="0" y="1026360"/>
                </a:lnTo>
                <a:lnTo>
                  <a:pt x="0" y="0"/>
                </a:lnTo>
                <a:close/>
              </a:path>
            </a:pathLst>
          </a:custGeom>
          <a:blipFill>
            <a:blip r:embed="rId5"/>
            <a:stretch>
              <a:fillRect l="0" t="-73567" r="0" b="-67209"/>
            </a:stretch>
          </a:blipFill>
        </p:spPr>
      </p:sp>
      <p:sp>
        <p:nvSpPr>
          <p:cNvPr name="Freeform 4" id="4"/>
          <p:cNvSpPr/>
          <p:nvPr/>
        </p:nvSpPr>
        <p:spPr>
          <a:xfrm flipH="false" flipV="false" rot="0">
            <a:off x="1180217" y="917932"/>
            <a:ext cx="2053271" cy="2074012"/>
          </a:xfrm>
          <a:custGeom>
            <a:avLst/>
            <a:gdLst/>
            <a:ahLst/>
            <a:cxnLst/>
            <a:rect r="r" b="b" t="t" l="l"/>
            <a:pathLst>
              <a:path h="2074012" w="2053271">
                <a:moveTo>
                  <a:pt x="0" y="0"/>
                </a:moveTo>
                <a:lnTo>
                  <a:pt x="2053271" y="0"/>
                </a:lnTo>
                <a:lnTo>
                  <a:pt x="2053271" y="2074012"/>
                </a:lnTo>
                <a:lnTo>
                  <a:pt x="0" y="2074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967643" y="4954091"/>
            <a:ext cx="3376989" cy="3956317"/>
            <a:chOff x="0" y="0"/>
            <a:chExt cx="4502652" cy="5275090"/>
          </a:xfrm>
        </p:grpSpPr>
        <p:grpSp>
          <p:nvGrpSpPr>
            <p:cNvPr name="Group 6" id="6"/>
            <p:cNvGrpSpPr/>
            <p:nvPr/>
          </p:nvGrpSpPr>
          <p:grpSpPr>
            <a:xfrm rot="0">
              <a:off x="0" y="0"/>
              <a:ext cx="4502652" cy="5275090"/>
              <a:chOff x="0" y="0"/>
              <a:chExt cx="889413" cy="1041993"/>
            </a:xfrm>
          </p:grpSpPr>
          <p:sp>
            <p:nvSpPr>
              <p:cNvPr name="Freeform 7" id="7"/>
              <p:cNvSpPr/>
              <p:nvPr/>
            </p:nvSpPr>
            <p:spPr>
              <a:xfrm flipH="false" flipV="false" rot="0">
                <a:off x="0" y="0"/>
                <a:ext cx="882872" cy="1041993"/>
              </a:xfrm>
              <a:custGeom>
                <a:avLst/>
                <a:gdLst/>
                <a:ahLst/>
                <a:cxnLst/>
                <a:rect r="r" b="b" t="t" l="l"/>
                <a:pathLst>
                  <a:path h="1041993" w="882872">
                    <a:moveTo>
                      <a:pt x="635777" y="0"/>
                    </a:moveTo>
                    <a:lnTo>
                      <a:pt x="50436" y="0"/>
                    </a:lnTo>
                    <a:cubicBezTo>
                      <a:pt x="37060" y="0"/>
                      <a:pt x="24231" y="5314"/>
                      <a:pt x="14772" y="14772"/>
                    </a:cubicBezTo>
                    <a:cubicBezTo>
                      <a:pt x="5314" y="24231"/>
                      <a:pt x="0" y="37060"/>
                      <a:pt x="0" y="50436"/>
                    </a:cubicBezTo>
                    <a:lnTo>
                      <a:pt x="0" y="991557"/>
                    </a:lnTo>
                    <a:cubicBezTo>
                      <a:pt x="0" y="1019412"/>
                      <a:pt x="22581" y="1041993"/>
                      <a:pt x="50436" y="1041993"/>
                    </a:cubicBezTo>
                    <a:lnTo>
                      <a:pt x="635777" y="1041993"/>
                    </a:lnTo>
                    <a:cubicBezTo>
                      <a:pt x="666189" y="1041993"/>
                      <a:pt x="693489" y="1023338"/>
                      <a:pt x="704539" y="995004"/>
                    </a:cubicBezTo>
                    <a:lnTo>
                      <a:pt x="871086" y="567985"/>
                    </a:lnTo>
                    <a:cubicBezTo>
                      <a:pt x="882872" y="537768"/>
                      <a:pt x="882872" y="504225"/>
                      <a:pt x="871086" y="474008"/>
                    </a:cubicBezTo>
                    <a:lnTo>
                      <a:pt x="704539" y="46989"/>
                    </a:lnTo>
                    <a:cubicBezTo>
                      <a:pt x="693489" y="18655"/>
                      <a:pt x="666189" y="0"/>
                      <a:pt x="635777" y="0"/>
                    </a:cubicBezTo>
                    <a:close/>
                  </a:path>
                </a:pathLst>
              </a:custGeom>
              <a:solidFill>
                <a:srgbClr val="038FD8"/>
              </a:solidFill>
            </p:spPr>
          </p:sp>
          <p:sp>
            <p:nvSpPr>
              <p:cNvPr name="TextBox 8" id="8"/>
              <p:cNvSpPr txBox="true"/>
              <p:nvPr/>
            </p:nvSpPr>
            <p:spPr>
              <a:xfrm>
                <a:off x="0" y="-38100"/>
                <a:ext cx="775113" cy="108009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73153" y="553416"/>
              <a:ext cx="2665980" cy="2322735"/>
            </a:xfrm>
            <a:custGeom>
              <a:avLst/>
              <a:gdLst/>
              <a:ahLst/>
              <a:cxnLst/>
              <a:rect r="r" b="b" t="t" l="l"/>
              <a:pathLst>
                <a:path h="2322735" w="2665980">
                  <a:moveTo>
                    <a:pt x="0" y="0"/>
                  </a:moveTo>
                  <a:lnTo>
                    <a:pt x="2665979" y="0"/>
                  </a:lnTo>
                  <a:lnTo>
                    <a:pt x="2665979" y="2322735"/>
                  </a:lnTo>
                  <a:lnTo>
                    <a:pt x="0" y="23227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672908" y="3254533"/>
              <a:ext cx="2749622"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P</a:t>
              </a:r>
              <a:r>
                <a:rPr lang="en-US" sz="2800">
                  <a:solidFill>
                    <a:srgbClr val="FFFFFF"/>
                  </a:solidFill>
                  <a:latin typeface="Poppins"/>
                  <a:ea typeface="Poppins"/>
                  <a:cs typeface="Poppins"/>
                  <a:sym typeface="Poppins"/>
                </a:rPr>
                <a:t>ostulación</a:t>
              </a:r>
            </a:p>
          </p:txBody>
        </p:sp>
        <p:sp>
          <p:nvSpPr>
            <p:cNvPr name="TextBox 11" id="11"/>
            <p:cNvSpPr txBox="true"/>
            <p:nvPr/>
          </p:nvSpPr>
          <p:spPr>
            <a:xfrm rot="0">
              <a:off x="415222" y="3867767"/>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a:ea typeface="Open Sans"/>
                  <a:cs typeface="Open Sans"/>
                  <a:sym typeface="Open Sans"/>
                </a:rPr>
                <a:t>(Familias registradas en RSH)</a:t>
              </a:r>
            </a:p>
          </p:txBody>
        </p:sp>
      </p:grpSp>
      <p:grpSp>
        <p:nvGrpSpPr>
          <p:cNvPr name="Group 12" id="12"/>
          <p:cNvGrpSpPr/>
          <p:nvPr/>
        </p:nvGrpSpPr>
        <p:grpSpPr>
          <a:xfrm rot="0">
            <a:off x="4595018" y="4954091"/>
            <a:ext cx="3211589" cy="3956317"/>
            <a:chOff x="0" y="0"/>
            <a:chExt cx="4282119" cy="5275090"/>
          </a:xfrm>
        </p:grpSpPr>
        <p:grpSp>
          <p:nvGrpSpPr>
            <p:cNvPr name="Group 13" id="13"/>
            <p:cNvGrpSpPr/>
            <p:nvPr/>
          </p:nvGrpSpPr>
          <p:grpSpPr>
            <a:xfrm rot="0">
              <a:off x="0" y="0"/>
              <a:ext cx="4282119" cy="5275090"/>
              <a:chOff x="0" y="0"/>
              <a:chExt cx="845851" cy="1041993"/>
            </a:xfrm>
          </p:grpSpPr>
          <p:sp>
            <p:nvSpPr>
              <p:cNvPr name="Freeform 14" id="14"/>
              <p:cNvSpPr/>
              <p:nvPr/>
            </p:nvSpPr>
            <p:spPr>
              <a:xfrm flipH="false" flipV="false" rot="0">
                <a:off x="0" y="0"/>
                <a:ext cx="838973" cy="1041993"/>
              </a:xfrm>
              <a:custGeom>
                <a:avLst/>
                <a:gdLst/>
                <a:ahLst/>
                <a:cxnLst/>
                <a:rect r="r" b="b" t="t" l="l"/>
                <a:pathLst>
                  <a:path h="1041993" w="838973">
                    <a:moveTo>
                      <a:pt x="589617" y="0"/>
                    </a:moveTo>
                    <a:lnTo>
                      <a:pt x="53034" y="0"/>
                    </a:lnTo>
                    <a:cubicBezTo>
                      <a:pt x="38968" y="0"/>
                      <a:pt x="25479" y="5587"/>
                      <a:pt x="15533" y="15533"/>
                    </a:cubicBezTo>
                    <a:cubicBezTo>
                      <a:pt x="5587" y="25479"/>
                      <a:pt x="0" y="38968"/>
                      <a:pt x="0" y="53034"/>
                    </a:cubicBezTo>
                    <a:lnTo>
                      <a:pt x="0" y="988959"/>
                    </a:lnTo>
                    <a:cubicBezTo>
                      <a:pt x="0" y="1018249"/>
                      <a:pt x="23744" y="1041993"/>
                      <a:pt x="53034" y="1041993"/>
                    </a:cubicBezTo>
                    <a:lnTo>
                      <a:pt x="589617" y="1041993"/>
                    </a:lnTo>
                    <a:cubicBezTo>
                      <a:pt x="621596" y="1041993"/>
                      <a:pt x="650301" y="1022378"/>
                      <a:pt x="661921" y="992584"/>
                    </a:cubicBezTo>
                    <a:lnTo>
                      <a:pt x="826580" y="570405"/>
                    </a:lnTo>
                    <a:cubicBezTo>
                      <a:pt x="838973" y="538632"/>
                      <a:pt x="838973" y="503361"/>
                      <a:pt x="826580" y="471588"/>
                    </a:cubicBezTo>
                    <a:lnTo>
                      <a:pt x="661921" y="49409"/>
                    </a:lnTo>
                    <a:cubicBezTo>
                      <a:pt x="650301" y="19615"/>
                      <a:pt x="621596" y="0"/>
                      <a:pt x="589617" y="0"/>
                    </a:cubicBezTo>
                    <a:close/>
                  </a:path>
                </a:pathLst>
              </a:custGeom>
              <a:solidFill>
                <a:srgbClr val="038FD8"/>
              </a:solidFill>
            </p:spPr>
          </p:sp>
          <p:sp>
            <p:nvSpPr>
              <p:cNvPr name="TextBox 15" id="15"/>
              <p:cNvSpPr txBox="true"/>
              <p:nvPr/>
            </p:nvSpPr>
            <p:spPr>
              <a:xfrm>
                <a:off x="0" y="-38100"/>
                <a:ext cx="731551" cy="1080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322787" y="926889"/>
              <a:ext cx="3282429" cy="2461822"/>
            </a:xfrm>
            <a:custGeom>
              <a:avLst/>
              <a:gdLst/>
              <a:ahLst/>
              <a:cxnLst/>
              <a:rect r="r" b="b" t="t" l="l"/>
              <a:pathLst>
                <a:path h="2461822" w="3282429">
                  <a:moveTo>
                    <a:pt x="0" y="0"/>
                  </a:moveTo>
                  <a:lnTo>
                    <a:pt x="3282430" y="0"/>
                  </a:lnTo>
                  <a:lnTo>
                    <a:pt x="3282430" y="2461822"/>
                  </a:lnTo>
                  <a:lnTo>
                    <a:pt x="0" y="2461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807173" y="3437664"/>
              <a:ext cx="2281670"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Selección</a:t>
              </a:r>
            </a:p>
          </p:txBody>
        </p:sp>
        <p:sp>
          <p:nvSpPr>
            <p:cNvPr name="TextBox 18" id="18"/>
            <p:cNvSpPr txBox="true"/>
            <p:nvPr/>
          </p:nvSpPr>
          <p:spPr>
            <a:xfrm rot="0">
              <a:off x="340222" y="4083071"/>
              <a:ext cx="3264995" cy="4182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a:ea typeface="Open Sans"/>
                  <a:cs typeface="Open Sans"/>
                  <a:sym typeface="Open Sans"/>
                </a:rPr>
                <a:t>(MINVU / Serviu)</a:t>
              </a:r>
            </a:p>
          </p:txBody>
        </p:sp>
      </p:grpSp>
      <p:grpSp>
        <p:nvGrpSpPr>
          <p:cNvPr name="Group 19" id="19"/>
          <p:cNvGrpSpPr/>
          <p:nvPr/>
        </p:nvGrpSpPr>
        <p:grpSpPr>
          <a:xfrm rot="0">
            <a:off x="7930157" y="4954091"/>
            <a:ext cx="3425921" cy="3956317"/>
            <a:chOff x="0" y="0"/>
            <a:chExt cx="4567894" cy="5275090"/>
          </a:xfrm>
        </p:grpSpPr>
        <p:grpSp>
          <p:nvGrpSpPr>
            <p:cNvPr name="Group 20" id="20"/>
            <p:cNvGrpSpPr/>
            <p:nvPr/>
          </p:nvGrpSpPr>
          <p:grpSpPr>
            <a:xfrm rot="0">
              <a:off x="0" y="0"/>
              <a:ext cx="4567894" cy="5275090"/>
              <a:chOff x="0" y="0"/>
              <a:chExt cx="902300" cy="1041993"/>
            </a:xfrm>
          </p:grpSpPr>
          <p:sp>
            <p:nvSpPr>
              <p:cNvPr name="Freeform 21" id="21"/>
              <p:cNvSpPr/>
              <p:nvPr/>
            </p:nvSpPr>
            <p:spPr>
              <a:xfrm flipH="false" flipV="false" rot="0">
                <a:off x="0" y="0"/>
                <a:ext cx="895852" cy="1041993"/>
              </a:xfrm>
              <a:custGeom>
                <a:avLst/>
                <a:gdLst/>
                <a:ahLst/>
                <a:cxnLst/>
                <a:rect r="r" b="b" t="t" l="l"/>
                <a:pathLst>
                  <a:path h="1041993" w="895852">
                    <a:moveTo>
                      <a:pt x="649384" y="0"/>
                    </a:moveTo>
                    <a:lnTo>
                      <a:pt x="49716" y="0"/>
                    </a:lnTo>
                    <a:cubicBezTo>
                      <a:pt x="36530" y="0"/>
                      <a:pt x="23885" y="5238"/>
                      <a:pt x="14561" y="14561"/>
                    </a:cubicBezTo>
                    <a:cubicBezTo>
                      <a:pt x="5238" y="23885"/>
                      <a:pt x="0" y="36530"/>
                      <a:pt x="0" y="49716"/>
                    </a:cubicBezTo>
                    <a:lnTo>
                      <a:pt x="0" y="992277"/>
                    </a:lnTo>
                    <a:cubicBezTo>
                      <a:pt x="0" y="1019734"/>
                      <a:pt x="22259" y="1041993"/>
                      <a:pt x="49716" y="1041993"/>
                    </a:cubicBezTo>
                    <a:lnTo>
                      <a:pt x="649384" y="1041993"/>
                    </a:lnTo>
                    <a:cubicBezTo>
                      <a:pt x="679363" y="1041993"/>
                      <a:pt x="706272" y="1023605"/>
                      <a:pt x="717165" y="995675"/>
                    </a:cubicBezTo>
                    <a:lnTo>
                      <a:pt x="884235" y="567314"/>
                    </a:lnTo>
                    <a:cubicBezTo>
                      <a:pt x="895852" y="537528"/>
                      <a:pt x="895852" y="504465"/>
                      <a:pt x="884235" y="474679"/>
                    </a:cubicBezTo>
                    <a:lnTo>
                      <a:pt x="717165" y="46318"/>
                    </a:lnTo>
                    <a:cubicBezTo>
                      <a:pt x="706272" y="18388"/>
                      <a:pt x="679363" y="0"/>
                      <a:pt x="649384" y="0"/>
                    </a:cubicBezTo>
                    <a:close/>
                  </a:path>
                </a:pathLst>
              </a:custGeom>
              <a:solidFill>
                <a:srgbClr val="038FD8"/>
              </a:solidFill>
            </p:spPr>
          </p:sp>
          <p:sp>
            <p:nvSpPr>
              <p:cNvPr name="TextBox 22" id="22"/>
              <p:cNvSpPr txBox="true"/>
              <p:nvPr/>
            </p:nvSpPr>
            <p:spPr>
              <a:xfrm>
                <a:off x="0" y="-38100"/>
                <a:ext cx="788000" cy="1080093"/>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567697" y="504994"/>
              <a:ext cx="2585701" cy="2585701"/>
            </a:xfrm>
            <a:custGeom>
              <a:avLst/>
              <a:gdLst/>
              <a:ahLst/>
              <a:cxnLst/>
              <a:rect r="r" b="b" t="t" l="l"/>
              <a:pathLst>
                <a:path h="2585701" w="2585701">
                  <a:moveTo>
                    <a:pt x="0" y="0"/>
                  </a:moveTo>
                  <a:lnTo>
                    <a:pt x="2585702" y="0"/>
                  </a:lnTo>
                  <a:lnTo>
                    <a:pt x="2585702" y="2585702"/>
                  </a:lnTo>
                  <a:lnTo>
                    <a:pt x="0" y="25857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432164" y="3437664"/>
              <a:ext cx="3171933"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Construcción</a:t>
              </a:r>
            </a:p>
          </p:txBody>
        </p:sp>
        <p:sp>
          <p:nvSpPr>
            <p:cNvPr name="TextBox 25" id="25"/>
            <p:cNvSpPr txBox="true"/>
            <p:nvPr/>
          </p:nvSpPr>
          <p:spPr>
            <a:xfrm rot="0">
              <a:off x="385633" y="4083071"/>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a:ea typeface="Open Sans"/>
                  <a:cs typeface="Open Sans"/>
                  <a:sym typeface="Open Sans"/>
                </a:rPr>
                <a:t>(Constructora / ONG TECHO)</a:t>
              </a:r>
            </a:p>
          </p:txBody>
        </p:sp>
      </p:grpSp>
      <p:grpSp>
        <p:nvGrpSpPr>
          <p:cNvPr name="Group 26" id="26"/>
          <p:cNvGrpSpPr/>
          <p:nvPr/>
        </p:nvGrpSpPr>
        <p:grpSpPr>
          <a:xfrm rot="0">
            <a:off x="14802483" y="4954091"/>
            <a:ext cx="3071689" cy="3956317"/>
            <a:chOff x="0" y="0"/>
            <a:chExt cx="4095585" cy="5275090"/>
          </a:xfrm>
        </p:grpSpPr>
        <p:grpSp>
          <p:nvGrpSpPr>
            <p:cNvPr name="Group 27" id="27"/>
            <p:cNvGrpSpPr/>
            <p:nvPr/>
          </p:nvGrpSpPr>
          <p:grpSpPr>
            <a:xfrm rot="0">
              <a:off x="0" y="0"/>
              <a:ext cx="4095585" cy="5275090"/>
              <a:chOff x="0" y="0"/>
              <a:chExt cx="809004" cy="1041993"/>
            </a:xfrm>
          </p:grpSpPr>
          <p:sp>
            <p:nvSpPr>
              <p:cNvPr name="Freeform 28" id="28"/>
              <p:cNvSpPr/>
              <p:nvPr/>
            </p:nvSpPr>
            <p:spPr>
              <a:xfrm flipH="false" flipV="false" rot="0">
                <a:off x="0" y="0"/>
                <a:ext cx="801813" cy="1041993"/>
              </a:xfrm>
              <a:custGeom>
                <a:avLst/>
                <a:gdLst/>
                <a:ahLst/>
                <a:cxnLst/>
                <a:rect r="r" b="b" t="t" l="l"/>
                <a:pathLst>
                  <a:path h="1041993" w="801813">
                    <a:moveTo>
                      <a:pt x="550355" y="0"/>
                    </a:moveTo>
                    <a:lnTo>
                      <a:pt x="55449" y="0"/>
                    </a:lnTo>
                    <a:cubicBezTo>
                      <a:pt x="24825" y="0"/>
                      <a:pt x="0" y="24825"/>
                      <a:pt x="0" y="55449"/>
                    </a:cubicBezTo>
                    <a:lnTo>
                      <a:pt x="0" y="986544"/>
                    </a:lnTo>
                    <a:cubicBezTo>
                      <a:pt x="0" y="1017168"/>
                      <a:pt x="24825" y="1041993"/>
                      <a:pt x="55449" y="1041993"/>
                    </a:cubicBezTo>
                    <a:lnTo>
                      <a:pt x="550355" y="1041993"/>
                    </a:lnTo>
                    <a:cubicBezTo>
                      <a:pt x="583791" y="1041993"/>
                      <a:pt x="613803" y="1021484"/>
                      <a:pt x="625953" y="990334"/>
                    </a:cubicBezTo>
                    <a:lnTo>
                      <a:pt x="788856" y="572656"/>
                    </a:lnTo>
                    <a:cubicBezTo>
                      <a:pt x="801813" y="539435"/>
                      <a:pt x="801813" y="502558"/>
                      <a:pt x="788856" y="469338"/>
                    </a:cubicBezTo>
                    <a:lnTo>
                      <a:pt x="625953" y="51659"/>
                    </a:lnTo>
                    <a:cubicBezTo>
                      <a:pt x="613803" y="20509"/>
                      <a:pt x="583791" y="0"/>
                      <a:pt x="550355" y="0"/>
                    </a:cubicBezTo>
                    <a:close/>
                  </a:path>
                </a:pathLst>
              </a:custGeom>
              <a:solidFill>
                <a:srgbClr val="038FD8"/>
              </a:solidFill>
            </p:spPr>
          </p:sp>
          <p:sp>
            <p:nvSpPr>
              <p:cNvPr name="TextBox 29" id="29"/>
              <p:cNvSpPr txBox="true"/>
              <p:nvPr/>
            </p:nvSpPr>
            <p:spPr>
              <a:xfrm>
                <a:off x="0" y="-38100"/>
                <a:ext cx="694704" cy="1080093"/>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457458" y="559020"/>
              <a:ext cx="2458612" cy="2458612"/>
            </a:xfrm>
            <a:custGeom>
              <a:avLst/>
              <a:gdLst/>
              <a:ahLst/>
              <a:cxnLst/>
              <a:rect r="r" b="b" t="t" l="l"/>
              <a:pathLst>
                <a:path h="2458612" w="2458612">
                  <a:moveTo>
                    <a:pt x="0" y="0"/>
                  </a:moveTo>
                  <a:lnTo>
                    <a:pt x="2458612" y="0"/>
                  </a:lnTo>
                  <a:lnTo>
                    <a:pt x="2458612" y="2458613"/>
                  </a:lnTo>
                  <a:lnTo>
                    <a:pt x="0" y="24586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509669" y="3267962"/>
              <a:ext cx="2354190"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Postventa</a:t>
              </a:r>
            </a:p>
          </p:txBody>
        </p:sp>
        <p:sp>
          <p:nvSpPr>
            <p:cNvPr name="TextBox 32" id="32"/>
            <p:cNvSpPr txBox="true"/>
            <p:nvPr/>
          </p:nvSpPr>
          <p:spPr>
            <a:xfrm rot="0">
              <a:off x="317848" y="3881196"/>
              <a:ext cx="2737832" cy="13072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a:ea typeface="Open Sans"/>
                  <a:cs typeface="Open Sans"/>
                  <a:sym typeface="Open Sans"/>
                </a:rPr>
                <a:t>(Gestión de reparaciones y  reclamos.</a:t>
              </a:r>
            </a:p>
          </p:txBody>
        </p:sp>
      </p:grpSp>
      <p:grpSp>
        <p:nvGrpSpPr>
          <p:cNvPr name="Group 33" id="33"/>
          <p:cNvGrpSpPr/>
          <p:nvPr/>
        </p:nvGrpSpPr>
        <p:grpSpPr>
          <a:xfrm rot="0">
            <a:off x="11479903" y="4954091"/>
            <a:ext cx="3112018" cy="3956317"/>
            <a:chOff x="0" y="0"/>
            <a:chExt cx="4149357" cy="5275090"/>
          </a:xfrm>
        </p:grpSpPr>
        <p:grpSp>
          <p:nvGrpSpPr>
            <p:cNvPr name="Group 34" id="34"/>
            <p:cNvGrpSpPr/>
            <p:nvPr/>
          </p:nvGrpSpPr>
          <p:grpSpPr>
            <a:xfrm rot="0">
              <a:off x="21799" y="0"/>
              <a:ext cx="4127557" cy="5275090"/>
              <a:chOff x="0" y="0"/>
              <a:chExt cx="815320" cy="1041993"/>
            </a:xfrm>
          </p:grpSpPr>
          <p:sp>
            <p:nvSpPr>
              <p:cNvPr name="Freeform 35" id="35"/>
              <p:cNvSpPr/>
              <p:nvPr/>
            </p:nvSpPr>
            <p:spPr>
              <a:xfrm flipH="false" flipV="false" rot="0">
                <a:off x="0" y="0"/>
                <a:ext cx="808184" cy="1041993"/>
              </a:xfrm>
              <a:custGeom>
                <a:avLst/>
                <a:gdLst/>
                <a:ahLst/>
                <a:cxnLst/>
                <a:rect r="r" b="b" t="t" l="l"/>
                <a:pathLst>
                  <a:path h="1041993" w="808184">
                    <a:moveTo>
                      <a:pt x="557100" y="0"/>
                    </a:moveTo>
                    <a:lnTo>
                      <a:pt x="55020" y="0"/>
                    </a:lnTo>
                    <a:cubicBezTo>
                      <a:pt x="24633" y="0"/>
                      <a:pt x="0" y="24633"/>
                      <a:pt x="0" y="55020"/>
                    </a:cubicBezTo>
                    <a:lnTo>
                      <a:pt x="0" y="986973"/>
                    </a:lnTo>
                    <a:cubicBezTo>
                      <a:pt x="0" y="1017360"/>
                      <a:pt x="24633" y="1041993"/>
                      <a:pt x="55020" y="1041993"/>
                    </a:cubicBezTo>
                    <a:lnTo>
                      <a:pt x="557100" y="1041993"/>
                    </a:lnTo>
                    <a:cubicBezTo>
                      <a:pt x="590277" y="1041993"/>
                      <a:pt x="620057" y="1021643"/>
                      <a:pt x="632112" y="990734"/>
                    </a:cubicBezTo>
                    <a:lnTo>
                      <a:pt x="795328" y="572255"/>
                    </a:lnTo>
                    <a:cubicBezTo>
                      <a:pt x="808184" y="539292"/>
                      <a:pt x="808184" y="502701"/>
                      <a:pt x="795328" y="469738"/>
                    </a:cubicBezTo>
                    <a:lnTo>
                      <a:pt x="632112" y="51259"/>
                    </a:lnTo>
                    <a:cubicBezTo>
                      <a:pt x="620057" y="20350"/>
                      <a:pt x="590277" y="0"/>
                      <a:pt x="557100" y="0"/>
                    </a:cubicBezTo>
                    <a:close/>
                  </a:path>
                </a:pathLst>
              </a:custGeom>
              <a:solidFill>
                <a:srgbClr val="038FD8"/>
              </a:solidFill>
            </p:spPr>
          </p:sp>
          <p:sp>
            <p:nvSpPr>
              <p:cNvPr name="TextBox 36" id="36"/>
              <p:cNvSpPr txBox="true"/>
              <p:nvPr/>
            </p:nvSpPr>
            <p:spPr>
              <a:xfrm>
                <a:off x="0" y="-38100"/>
                <a:ext cx="701020" cy="1080093"/>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717069" y="2074738"/>
              <a:ext cx="2069120" cy="1280268"/>
            </a:xfrm>
            <a:custGeom>
              <a:avLst/>
              <a:gdLst/>
              <a:ahLst/>
              <a:cxnLst/>
              <a:rect r="r" b="b" t="t" l="l"/>
              <a:pathLst>
                <a:path h="1280268" w="2069120">
                  <a:moveTo>
                    <a:pt x="0" y="0"/>
                  </a:moveTo>
                  <a:lnTo>
                    <a:pt x="2069120" y="0"/>
                  </a:lnTo>
                  <a:lnTo>
                    <a:pt x="2069120" y="1280268"/>
                  </a:lnTo>
                  <a:lnTo>
                    <a:pt x="0" y="128026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8" id="38"/>
            <p:cNvSpPr txBox="true"/>
            <p:nvPr/>
          </p:nvSpPr>
          <p:spPr>
            <a:xfrm rot="0">
              <a:off x="717069" y="3358181"/>
              <a:ext cx="1830856"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Entrega</a:t>
              </a:r>
            </a:p>
          </p:txBody>
        </p:sp>
        <p:sp>
          <p:nvSpPr>
            <p:cNvPr name="TextBox 39" id="39"/>
            <p:cNvSpPr txBox="true"/>
            <p:nvPr/>
          </p:nvSpPr>
          <p:spPr>
            <a:xfrm rot="0">
              <a:off x="0" y="3967836"/>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a:ea typeface="Open Sans"/>
                  <a:cs typeface="Open Sans"/>
                  <a:sym typeface="Open Sans"/>
                </a:rPr>
                <a:t>(Firma y traspaso oficial bajo DS49)</a:t>
              </a:r>
            </a:p>
          </p:txBody>
        </p:sp>
        <p:sp>
          <p:nvSpPr>
            <p:cNvPr name="Freeform 40" id="40"/>
            <p:cNvSpPr/>
            <p:nvPr/>
          </p:nvSpPr>
          <p:spPr>
            <a:xfrm flipH="false" flipV="false" rot="0">
              <a:off x="797514" y="709617"/>
              <a:ext cx="1908229" cy="1369155"/>
            </a:xfrm>
            <a:custGeom>
              <a:avLst/>
              <a:gdLst/>
              <a:ahLst/>
              <a:cxnLst/>
              <a:rect r="r" b="b" t="t" l="l"/>
              <a:pathLst>
                <a:path h="1369155" w="1908229">
                  <a:moveTo>
                    <a:pt x="0" y="0"/>
                  </a:moveTo>
                  <a:lnTo>
                    <a:pt x="1908230" y="0"/>
                  </a:lnTo>
                  <a:lnTo>
                    <a:pt x="1908230" y="1369154"/>
                  </a:lnTo>
                  <a:lnTo>
                    <a:pt x="0" y="136915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grpSp>
        <p:nvGrpSpPr>
          <p:cNvPr name="Group 41" id="41"/>
          <p:cNvGrpSpPr/>
          <p:nvPr/>
        </p:nvGrpSpPr>
        <p:grpSpPr>
          <a:xfrm rot="0">
            <a:off x="12618533" y="2775578"/>
            <a:ext cx="3419263" cy="2106358"/>
            <a:chOff x="0" y="0"/>
            <a:chExt cx="4559017" cy="2808477"/>
          </a:xfrm>
        </p:grpSpPr>
        <p:sp>
          <p:nvSpPr>
            <p:cNvPr name="Freeform 42" id="42"/>
            <p:cNvSpPr/>
            <p:nvPr/>
          </p:nvSpPr>
          <p:spPr>
            <a:xfrm flipH="false" flipV="false" rot="0">
              <a:off x="1393515" y="0"/>
              <a:ext cx="1771987" cy="1530554"/>
            </a:xfrm>
            <a:custGeom>
              <a:avLst/>
              <a:gdLst/>
              <a:ahLst/>
              <a:cxnLst/>
              <a:rect r="r" b="b" t="t" l="l"/>
              <a:pathLst>
                <a:path h="1530554" w="1771987">
                  <a:moveTo>
                    <a:pt x="0" y="0"/>
                  </a:moveTo>
                  <a:lnTo>
                    <a:pt x="1771987" y="0"/>
                  </a:lnTo>
                  <a:lnTo>
                    <a:pt x="1771987" y="1530554"/>
                  </a:lnTo>
                  <a:lnTo>
                    <a:pt x="0" y="153055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3" id="43"/>
            <p:cNvSpPr/>
            <p:nvPr/>
          </p:nvSpPr>
          <p:spPr>
            <a:xfrm flipH="false" flipV="false" rot="5400000">
              <a:off x="1740715" y="-9824"/>
              <a:ext cx="1077586" cy="4559017"/>
            </a:xfrm>
            <a:custGeom>
              <a:avLst/>
              <a:gdLst/>
              <a:ahLst/>
              <a:cxnLst/>
              <a:rect r="r" b="b" t="t" l="l"/>
              <a:pathLst>
                <a:path h="4559017" w="1077586">
                  <a:moveTo>
                    <a:pt x="0" y="0"/>
                  </a:moveTo>
                  <a:lnTo>
                    <a:pt x="1077586" y="0"/>
                  </a:lnTo>
                  <a:lnTo>
                    <a:pt x="1077586" y="4559017"/>
                  </a:lnTo>
                  <a:lnTo>
                    <a:pt x="0" y="455901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sp>
        <p:nvSpPr>
          <p:cNvPr name="TextBox 44" id="44"/>
          <p:cNvSpPr txBox="true"/>
          <p:nvPr/>
        </p:nvSpPr>
        <p:spPr>
          <a:xfrm rot="0">
            <a:off x="2956365" y="554978"/>
            <a:ext cx="3544675" cy="2774948"/>
          </a:xfrm>
          <a:prstGeom prst="rect">
            <a:avLst/>
          </a:prstGeom>
        </p:spPr>
        <p:txBody>
          <a:bodyPr anchor="t" rtlCol="false" tIns="0" lIns="0" bIns="0" rIns="0">
            <a:spAutoFit/>
          </a:bodyPr>
          <a:lstStyle/>
          <a:p>
            <a:pPr algn="ctr" marL="0" indent="0" lvl="0">
              <a:lnSpc>
                <a:spcPts val="22726"/>
              </a:lnSpc>
              <a:spcBef>
                <a:spcPct val="0"/>
              </a:spcBef>
            </a:pPr>
            <a:r>
              <a:rPr lang="en-US" sz="16232">
                <a:solidFill>
                  <a:srgbClr val="403029"/>
                </a:solidFill>
                <a:latin typeface="League Gothic"/>
                <a:ea typeface="League Gothic"/>
                <a:cs typeface="League Gothic"/>
                <a:sym typeface="League Gothic"/>
              </a:rPr>
              <a:t>DS49</a:t>
            </a:r>
          </a:p>
        </p:txBody>
      </p:sp>
      <p:sp>
        <p:nvSpPr>
          <p:cNvPr name="TextBox 45" id="45"/>
          <p:cNvSpPr txBox="true"/>
          <p:nvPr/>
        </p:nvSpPr>
        <p:spPr>
          <a:xfrm rot="0">
            <a:off x="6237269" y="2013889"/>
            <a:ext cx="6381264" cy="761689"/>
          </a:xfrm>
          <a:prstGeom prst="rect">
            <a:avLst/>
          </a:prstGeom>
        </p:spPr>
        <p:txBody>
          <a:bodyPr anchor="t" rtlCol="false" tIns="0" lIns="0" bIns="0" rIns="0">
            <a:spAutoFit/>
          </a:bodyPr>
          <a:lstStyle/>
          <a:p>
            <a:pPr algn="ctr">
              <a:lnSpc>
                <a:spcPts val="6306"/>
              </a:lnSpc>
              <a:spcBef>
                <a:spcPct val="0"/>
              </a:spcBef>
            </a:pPr>
            <a:r>
              <a:rPr lang="en-US" b="true" sz="4504">
                <a:solidFill>
                  <a:srgbClr val="403029"/>
                </a:solidFill>
                <a:latin typeface="Open Sans Ultra-Bold"/>
                <a:ea typeface="Open Sans Ultra-Bold"/>
                <a:cs typeface="Open Sans Ultra-Bold"/>
                <a:sym typeface="Open Sans Ultra-Bold"/>
              </a:rPr>
              <a:t>Subsidio Habitacional</a:t>
            </a:r>
          </a:p>
        </p:txBody>
      </p:sp>
      <p:sp>
        <p:nvSpPr>
          <p:cNvPr name="TextBox 46" id="46"/>
          <p:cNvSpPr txBox="true"/>
          <p:nvPr/>
        </p:nvSpPr>
        <p:spPr>
          <a:xfrm rot="0">
            <a:off x="1545013" y="3716152"/>
            <a:ext cx="4199179" cy="761689"/>
          </a:xfrm>
          <a:prstGeom prst="rect">
            <a:avLst/>
          </a:prstGeom>
        </p:spPr>
        <p:txBody>
          <a:bodyPr anchor="t" rtlCol="false" tIns="0" lIns="0" bIns="0" rIns="0">
            <a:spAutoFit/>
          </a:bodyPr>
          <a:lstStyle/>
          <a:p>
            <a:pPr algn="ctr">
              <a:lnSpc>
                <a:spcPts val="6306"/>
              </a:lnSpc>
              <a:spcBef>
                <a:spcPct val="0"/>
              </a:spcBef>
            </a:pPr>
            <a:r>
              <a:rPr lang="en-US" b="true" sz="4504">
                <a:solidFill>
                  <a:srgbClr val="403029"/>
                </a:solidFill>
                <a:latin typeface="Open Sans Ultra-Bold"/>
                <a:ea typeface="Open Sans Ultra-Bold"/>
                <a:cs typeface="Open Sans Ultra-Bold"/>
                <a:sym typeface="Open Sans Ultra-Bold"/>
              </a:rPr>
              <a:t>Proceso DS49: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833" y="0"/>
            <a:ext cx="6875918" cy="13270516"/>
            <a:chOff x="0" y="0"/>
            <a:chExt cx="1811000" cy="3495167"/>
          </a:xfrm>
        </p:grpSpPr>
        <p:sp>
          <p:nvSpPr>
            <p:cNvPr name="Freeform 3" id="3"/>
            <p:cNvSpPr/>
            <p:nvPr/>
          </p:nvSpPr>
          <p:spPr>
            <a:xfrm flipH="false" flipV="false" rot="0">
              <a:off x="0" y="0"/>
              <a:ext cx="1811000" cy="3495167"/>
            </a:xfrm>
            <a:custGeom>
              <a:avLst/>
              <a:gdLst/>
              <a:ahLst/>
              <a:cxnLst/>
              <a:rect r="r" b="b" t="t" l="l"/>
              <a:pathLst>
                <a:path h="3495167" w="1811000">
                  <a:moveTo>
                    <a:pt x="1811000" y="20267"/>
                  </a:moveTo>
                  <a:lnTo>
                    <a:pt x="1811000" y="3474900"/>
                  </a:lnTo>
                  <a:cubicBezTo>
                    <a:pt x="1811000" y="3486093"/>
                    <a:pt x="1801926" y="3495167"/>
                    <a:pt x="1790733" y="3495167"/>
                  </a:cubicBezTo>
                  <a:lnTo>
                    <a:pt x="20267" y="3495167"/>
                  </a:lnTo>
                  <a:cubicBezTo>
                    <a:pt x="9074" y="3495167"/>
                    <a:pt x="0" y="3486093"/>
                    <a:pt x="0" y="3474900"/>
                  </a:cubicBezTo>
                  <a:lnTo>
                    <a:pt x="0" y="20267"/>
                  </a:lnTo>
                  <a:cubicBezTo>
                    <a:pt x="0" y="9074"/>
                    <a:pt x="9074" y="0"/>
                    <a:pt x="20267" y="0"/>
                  </a:cubicBezTo>
                  <a:lnTo>
                    <a:pt x="1790733" y="0"/>
                  </a:lnTo>
                  <a:cubicBezTo>
                    <a:pt x="1801926" y="0"/>
                    <a:pt x="1811000" y="9074"/>
                    <a:pt x="1811000" y="20267"/>
                  </a:cubicBezTo>
                  <a:close/>
                </a:path>
              </a:pathLst>
            </a:custGeom>
            <a:solidFill>
              <a:srgbClr val="ED4040"/>
            </a:solidFill>
          </p:spPr>
        </p:sp>
        <p:sp>
          <p:nvSpPr>
            <p:cNvPr name="TextBox 4" id="4"/>
            <p:cNvSpPr txBox="true"/>
            <p:nvPr/>
          </p:nvSpPr>
          <p:spPr>
            <a:xfrm>
              <a:off x="0" y="-38100"/>
              <a:ext cx="1811000" cy="353326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668349" y="1192412"/>
            <a:ext cx="12244514" cy="7902175"/>
            <a:chOff x="0" y="0"/>
            <a:chExt cx="16326019" cy="10536234"/>
          </a:xfrm>
        </p:grpSpPr>
        <p:sp>
          <p:nvSpPr>
            <p:cNvPr name="Freeform 6" id="6"/>
            <p:cNvSpPr/>
            <p:nvPr/>
          </p:nvSpPr>
          <p:spPr>
            <a:xfrm flipH="false" flipV="false" rot="0">
              <a:off x="195007" y="0"/>
              <a:ext cx="2588670" cy="2588670"/>
            </a:xfrm>
            <a:custGeom>
              <a:avLst/>
              <a:gdLst/>
              <a:ahLst/>
              <a:cxnLst/>
              <a:rect r="r" b="b" t="t" l="l"/>
              <a:pathLst>
                <a:path h="2588670" w="2588670">
                  <a:moveTo>
                    <a:pt x="0" y="0"/>
                  </a:moveTo>
                  <a:lnTo>
                    <a:pt x="2588670" y="0"/>
                  </a:lnTo>
                  <a:lnTo>
                    <a:pt x="2588670" y="2588670"/>
                  </a:lnTo>
                  <a:lnTo>
                    <a:pt x="0" y="25886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5007" y="3603968"/>
              <a:ext cx="2747504" cy="2747504"/>
            </a:xfrm>
            <a:custGeom>
              <a:avLst/>
              <a:gdLst/>
              <a:ahLst/>
              <a:cxnLst/>
              <a:rect r="r" b="b" t="t" l="l"/>
              <a:pathLst>
                <a:path h="2747504" w="2747504">
                  <a:moveTo>
                    <a:pt x="0" y="0"/>
                  </a:moveTo>
                  <a:lnTo>
                    <a:pt x="2747505" y="0"/>
                  </a:lnTo>
                  <a:lnTo>
                    <a:pt x="2747505" y="2747505"/>
                  </a:lnTo>
                  <a:lnTo>
                    <a:pt x="0" y="27475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7371019"/>
              <a:ext cx="3137519" cy="3165215"/>
            </a:xfrm>
            <a:custGeom>
              <a:avLst/>
              <a:gdLst/>
              <a:ahLst/>
              <a:cxnLst/>
              <a:rect r="r" b="b" t="t" l="l"/>
              <a:pathLst>
                <a:path h="3165215" w="3137519">
                  <a:moveTo>
                    <a:pt x="0" y="0"/>
                  </a:moveTo>
                  <a:lnTo>
                    <a:pt x="3137519" y="0"/>
                  </a:lnTo>
                  <a:lnTo>
                    <a:pt x="3137519" y="3165215"/>
                  </a:lnTo>
                  <a:lnTo>
                    <a:pt x="0" y="31652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501338" y="316587"/>
              <a:ext cx="12824681" cy="1869772"/>
            </a:xfrm>
            <a:prstGeom prst="rect">
              <a:avLst/>
            </a:prstGeom>
          </p:spPr>
          <p:txBody>
            <a:bodyPr anchor="t" rtlCol="false" tIns="0" lIns="0" bIns="0" rIns="0">
              <a:spAutoFit/>
            </a:bodyPr>
            <a:lstStyle/>
            <a:p>
              <a:pPr algn="l">
                <a:lnSpc>
                  <a:spcPts val="5726"/>
                </a:lnSpc>
              </a:pPr>
              <a:r>
                <a:rPr lang="en-US" sz="4090" b="true">
                  <a:solidFill>
                    <a:srgbClr val="403029"/>
                  </a:solidFill>
                  <a:latin typeface="Open Sans Ultra-Bold"/>
                  <a:ea typeface="Open Sans Ultra-Bold"/>
                  <a:cs typeface="Open Sans Ultra-Bold"/>
                  <a:sym typeface="Open Sans Ultra-Bold"/>
                </a:rPr>
                <a:t>1- </a:t>
              </a:r>
              <a:r>
                <a:rPr lang="en-US" b="true" sz="4090">
                  <a:solidFill>
                    <a:srgbClr val="403029"/>
                  </a:solidFill>
                  <a:latin typeface="Open Sans Ultra-Bold"/>
                  <a:ea typeface="Open Sans Ultra-Bold"/>
                  <a:cs typeface="Open Sans Ultra-Bold"/>
                  <a:sym typeface="Open Sans Ultra-Bold"/>
                </a:rPr>
                <a:t>Errores y duplicidad de información</a:t>
              </a:r>
            </a:p>
          </p:txBody>
        </p:sp>
        <p:sp>
          <p:nvSpPr>
            <p:cNvPr name="TextBox 10" id="10"/>
            <p:cNvSpPr txBox="true"/>
            <p:nvPr/>
          </p:nvSpPr>
          <p:spPr>
            <a:xfrm rot="0">
              <a:off x="3501338" y="4480615"/>
              <a:ext cx="12824681" cy="908485"/>
            </a:xfrm>
            <a:prstGeom prst="rect">
              <a:avLst/>
            </a:prstGeom>
          </p:spPr>
          <p:txBody>
            <a:bodyPr anchor="t" rtlCol="false" tIns="0" lIns="0" bIns="0" rIns="0">
              <a:spAutoFit/>
            </a:bodyPr>
            <a:lstStyle/>
            <a:p>
              <a:pPr algn="l">
                <a:lnSpc>
                  <a:spcPts val="5726"/>
                </a:lnSpc>
              </a:pPr>
              <a:r>
                <a:rPr lang="en-US" sz="4090" b="true">
                  <a:solidFill>
                    <a:srgbClr val="403029"/>
                  </a:solidFill>
                  <a:latin typeface="Open Sans Ultra-Bold"/>
                  <a:ea typeface="Open Sans Ultra-Bold"/>
                  <a:cs typeface="Open Sans Ultra-Bold"/>
                  <a:sym typeface="Open Sans Ultra-Bold"/>
                </a:rPr>
                <a:t>2- Retrasos en gestión</a:t>
              </a:r>
            </a:p>
          </p:txBody>
        </p:sp>
        <p:sp>
          <p:nvSpPr>
            <p:cNvPr name="TextBox 11" id="11"/>
            <p:cNvSpPr txBox="true"/>
            <p:nvPr/>
          </p:nvSpPr>
          <p:spPr>
            <a:xfrm rot="0">
              <a:off x="3501338" y="7975878"/>
              <a:ext cx="11251667" cy="1869772"/>
            </a:xfrm>
            <a:prstGeom prst="rect">
              <a:avLst/>
            </a:prstGeom>
          </p:spPr>
          <p:txBody>
            <a:bodyPr anchor="t" rtlCol="false" tIns="0" lIns="0" bIns="0" rIns="0">
              <a:spAutoFit/>
            </a:bodyPr>
            <a:lstStyle/>
            <a:p>
              <a:pPr algn="l">
                <a:lnSpc>
                  <a:spcPts val="5726"/>
                </a:lnSpc>
              </a:pPr>
              <a:r>
                <a:rPr lang="en-US" sz="4090" b="true">
                  <a:solidFill>
                    <a:srgbClr val="403029"/>
                  </a:solidFill>
                  <a:latin typeface="Open Sans Ultra-Bold"/>
                  <a:ea typeface="Open Sans Ultra-Bold"/>
                  <a:cs typeface="Open Sans Ultra-Bold"/>
                  <a:sym typeface="Open Sans Ultra-Bold"/>
                </a:rPr>
                <a:t>3- Ansiedad de las familias (falta de transparencia)</a:t>
              </a:r>
            </a:p>
          </p:txBody>
        </p:sp>
      </p:grpSp>
      <p:sp>
        <p:nvSpPr>
          <p:cNvPr name="Freeform 12" id="12"/>
          <p:cNvSpPr/>
          <p:nvPr/>
        </p:nvSpPr>
        <p:spPr>
          <a:xfrm flipH="false" flipV="false" rot="0">
            <a:off x="2402702" y="5268950"/>
            <a:ext cx="2071043" cy="2105253"/>
          </a:xfrm>
          <a:custGeom>
            <a:avLst/>
            <a:gdLst/>
            <a:ahLst/>
            <a:cxnLst/>
            <a:rect r="r" b="b" t="t" l="l"/>
            <a:pathLst>
              <a:path h="2105253" w="2071043">
                <a:moveTo>
                  <a:pt x="0" y="0"/>
                </a:moveTo>
                <a:lnTo>
                  <a:pt x="2071043" y="0"/>
                </a:lnTo>
                <a:lnTo>
                  <a:pt x="2071043" y="2105253"/>
                </a:lnTo>
                <a:lnTo>
                  <a:pt x="0" y="21052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1417911" y="3925515"/>
            <a:ext cx="3656430" cy="4055662"/>
            <a:chOff x="0" y="0"/>
            <a:chExt cx="963010" cy="1068158"/>
          </a:xfrm>
        </p:grpSpPr>
        <p:sp>
          <p:nvSpPr>
            <p:cNvPr name="Freeform 14" id="14"/>
            <p:cNvSpPr/>
            <p:nvPr/>
          </p:nvSpPr>
          <p:spPr>
            <a:xfrm flipH="false" flipV="false" rot="0">
              <a:off x="0" y="0"/>
              <a:ext cx="963011" cy="1068158"/>
            </a:xfrm>
            <a:custGeom>
              <a:avLst/>
              <a:gdLst/>
              <a:ahLst/>
              <a:cxnLst/>
              <a:rect r="r" b="b" t="t" l="l"/>
              <a:pathLst>
                <a:path h="1068158" w="963011">
                  <a:moveTo>
                    <a:pt x="133393" y="0"/>
                  </a:moveTo>
                  <a:lnTo>
                    <a:pt x="829618" y="0"/>
                  </a:lnTo>
                  <a:cubicBezTo>
                    <a:pt x="903289" y="0"/>
                    <a:pt x="963011" y="59722"/>
                    <a:pt x="963011" y="133393"/>
                  </a:cubicBezTo>
                  <a:lnTo>
                    <a:pt x="963011" y="934765"/>
                  </a:lnTo>
                  <a:cubicBezTo>
                    <a:pt x="963011" y="970143"/>
                    <a:pt x="948957" y="1004072"/>
                    <a:pt x="923941" y="1029088"/>
                  </a:cubicBezTo>
                  <a:cubicBezTo>
                    <a:pt x="898925" y="1054104"/>
                    <a:pt x="864996" y="1068158"/>
                    <a:pt x="829618" y="1068158"/>
                  </a:cubicBezTo>
                  <a:lnTo>
                    <a:pt x="133393" y="1068158"/>
                  </a:lnTo>
                  <a:cubicBezTo>
                    <a:pt x="98015" y="1068158"/>
                    <a:pt x="64086" y="1054104"/>
                    <a:pt x="39070" y="1029088"/>
                  </a:cubicBezTo>
                  <a:cubicBezTo>
                    <a:pt x="14054" y="1004072"/>
                    <a:pt x="0" y="970143"/>
                    <a:pt x="0" y="934765"/>
                  </a:cubicBezTo>
                  <a:lnTo>
                    <a:pt x="0" y="133393"/>
                  </a:lnTo>
                  <a:cubicBezTo>
                    <a:pt x="0" y="98015"/>
                    <a:pt x="14054" y="64086"/>
                    <a:pt x="39070" y="39070"/>
                  </a:cubicBezTo>
                  <a:cubicBezTo>
                    <a:pt x="64086" y="14054"/>
                    <a:pt x="98015" y="0"/>
                    <a:pt x="133393" y="0"/>
                  </a:cubicBezTo>
                  <a:close/>
                </a:path>
              </a:pathLst>
            </a:custGeom>
            <a:solidFill>
              <a:srgbClr val="000000">
                <a:alpha val="0"/>
              </a:srgbClr>
            </a:solidFill>
            <a:ln w="38100" cap="rnd">
              <a:solidFill>
                <a:srgbClr val="FFFFFF"/>
              </a:solidFill>
              <a:prstDash val="solid"/>
              <a:round/>
            </a:ln>
          </p:spPr>
        </p:sp>
        <p:sp>
          <p:nvSpPr>
            <p:cNvPr name="TextBox 15" id="15"/>
            <p:cNvSpPr txBox="true"/>
            <p:nvPr/>
          </p:nvSpPr>
          <p:spPr>
            <a:xfrm>
              <a:off x="0" y="-38100"/>
              <a:ext cx="963010" cy="110625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94789" y="291481"/>
            <a:ext cx="1056529" cy="900931"/>
          </a:xfrm>
          <a:custGeom>
            <a:avLst/>
            <a:gdLst/>
            <a:ahLst/>
            <a:cxnLst/>
            <a:rect r="r" b="b" t="t" l="l"/>
            <a:pathLst>
              <a:path h="900931" w="1056529">
                <a:moveTo>
                  <a:pt x="0" y="0"/>
                </a:moveTo>
                <a:lnTo>
                  <a:pt x="1056530" y="0"/>
                </a:lnTo>
                <a:lnTo>
                  <a:pt x="1056530" y="900931"/>
                </a:lnTo>
                <a:lnTo>
                  <a:pt x="0" y="900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477528" y="1793834"/>
            <a:ext cx="6206558" cy="1368428"/>
          </a:xfrm>
          <a:prstGeom prst="rect">
            <a:avLst/>
          </a:prstGeom>
        </p:spPr>
        <p:txBody>
          <a:bodyPr anchor="t" rtlCol="false" tIns="0" lIns="0" bIns="0" rIns="0">
            <a:spAutoFit/>
          </a:bodyPr>
          <a:lstStyle/>
          <a:p>
            <a:pPr algn="l" marL="0" indent="0" lvl="0">
              <a:lnSpc>
                <a:spcPts val="11199"/>
              </a:lnSpc>
              <a:spcBef>
                <a:spcPct val="0"/>
              </a:spcBef>
            </a:pPr>
            <a:r>
              <a:rPr lang="en-US" sz="7999">
                <a:solidFill>
                  <a:srgbClr val="FFFFFF"/>
                </a:solidFill>
                <a:latin typeface="League Gothic"/>
                <a:ea typeface="League Gothic"/>
                <a:cs typeface="League Gothic"/>
                <a:sym typeface="League Gothic"/>
              </a:rPr>
              <a:t>Problematica actual</a:t>
            </a:r>
          </a:p>
        </p:txBody>
      </p:sp>
      <p:sp>
        <p:nvSpPr>
          <p:cNvPr name="TextBox 18" id="18"/>
          <p:cNvSpPr txBox="true"/>
          <p:nvPr/>
        </p:nvSpPr>
        <p:spPr>
          <a:xfrm rot="0">
            <a:off x="1694487" y="4312920"/>
            <a:ext cx="3103279" cy="830580"/>
          </a:xfrm>
          <a:prstGeom prst="rect">
            <a:avLst/>
          </a:prstGeom>
        </p:spPr>
        <p:txBody>
          <a:bodyPr anchor="t" rtlCol="false" tIns="0" lIns="0" bIns="0" rIns="0">
            <a:spAutoFit/>
          </a:bodyPr>
          <a:lstStyle/>
          <a:p>
            <a:pPr algn="ctr" marL="0" indent="0" lvl="0">
              <a:lnSpc>
                <a:spcPts val="6719"/>
              </a:lnSpc>
              <a:spcBef>
                <a:spcPct val="0"/>
              </a:spcBef>
            </a:pPr>
            <a:r>
              <a:rPr lang="en-US" sz="4800">
                <a:solidFill>
                  <a:srgbClr val="FFFFFF"/>
                </a:solidFill>
                <a:latin typeface="League Gothic"/>
                <a:ea typeface="League Gothic"/>
                <a:cs typeface="League Gothic"/>
                <a:sym typeface="League Gothic"/>
              </a:rPr>
              <a:t>Trabajo Manual</a:t>
            </a:r>
          </a:p>
        </p:txBody>
      </p:sp>
      <p:sp>
        <p:nvSpPr>
          <p:cNvPr name="Freeform 19" id="19"/>
          <p:cNvSpPr/>
          <p:nvPr/>
        </p:nvSpPr>
        <p:spPr>
          <a:xfrm flipH="false" flipV="false" rot="0">
            <a:off x="5931630" y="9094588"/>
            <a:ext cx="1056529" cy="900931"/>
          </a:xfrm>
          <a:custGeom>
            <a:avLst/>
            <a:gdLst/>
            <a:ahLst/>
            <a:cxnLst/>
            <a:rect r="r" b="b" t="t" l="l"/>
            <a:pathLst>
              <a:path h="900931" w="1056529">
                <a:moveTo>
                  <a:pt x="0" y="0"/>
                </a:moveTo>
                <a:lnTo>
                  <a:pt x="1056529" y="0"/>
                </a:lnTo>
                <a:lnTo>
                  <a:pt x="1056529" y="900931"/>
                </a:lnTo>
                <a:lnTo>
                  <a:pt x="0" y="900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7777" r="0" b="-7777"/>
            </a:stretch>
          </a:blipFill>
        </p:spPr>
      </p:sp>
      <p:sp>
        <p:nvSpPr>
          <p:cNvPr name="Freeform 3" id="3"/>
          <p:cNvSpPr/>
          <p:nvPr/>
        </p:nvSpPr>
        <p:spPr>
          <a:xfrm flipH="false" flipV="false" rot="0">
            <a:off x="-2609882" y="-586066"/>
            <a:ext cx="11999473" cy="11999473"/>
          </a:xfrm>
          <a:custGeom>
            <a:avLst/>
            <a:gdLst/>
            <a:ahLst/>
            <a:cxnLst/>
            <a:rect r="r" b="b" t="t" l="l"/>
            <a:pathLst>
              <a:path h="11999473" w="11999473">
                <a:moveTo>
                  <a:pt x="0" y="0"/>
                </a:moveTo>
                <a:lnTo>
                  <a:pt x="11999473" y="0"/>
                </a:lnTo>
                <a:lnTo>
                  <a:pt x="11999473" y="11999472"/>
                </a:lnTo>
                <a:lnTo>
                  <a:pt x="0" y="119994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187357" y="570832"/>
            <a:ext cx="4901482" cy="6722203"/>
            <a:chOff x="0" y="0"/>
            <a:chExt cx="6535310" cy="8962938"/>
          </a:xfrm>
        </p:grpSpPr>
        <p:grpSp>
          <p:nvGrpSpPr>
            <p:cNvPr name="Group 5" id="5"/>
            <p:cNvGrpSpPr/>
            <p:nvPr/>
          </p:nvGrpSpPr>
          <p:grpSpPr>
            <a:xfrm rot="0">
              <a:off x="0" y="0"/>
              <a:ext cx="6535310" cy="8962938"/>
              <a:chOff x="0" y="0"/>
              <a:chExt cx="1537428" cy="2108527"/>
            </a:xfrm>
          </p:grpSpPr>
          <p:sp>
            <p:nvSpPr>
              <p:cNvPr name="Freeform 6" id="6"/>
              <p:cNvSpPr/>
              <p:nvPr/>
            </p:nvSpPr>
            <p:spPr>
              <a:xfrm flipH="false" flipV="false" rot="0">
                <a:off x="0" y="0"/>
                <a:ext cx="1537428" cy="2108527"/>
              </a:xfrm>
              <a:custGeom>
                <a:avLst/>
                <a:gdLst/>
                <a:ahLst/>
                <a:cxnLst/>
                <a:rect r="r" b="b" t="t" l="l"/>
                <a:pathLst>
                  <a:path h="2108527" w="1537428">
                    <a:moveTo>
                      <a:pt x="0" y="0"/>
                    </a:moveTo>
                    <a:lnTo>
                      <a:pt x="1537428" y="0"/>
                    </a:lnTo>
                    <a:lnTo>
                      <a:pt x="1537428" y="2108527"/>
                    </a:lnTo>
                    <a:lnTo>
                      <a:pt x="0" y="2108527"/>
                    </a:lnTo>
                    <a:close/>
                  </a:path>
                </a:pathLst>
              </a:custGeom>
              <a:solidFill>
                <a:srgbClr val="F0E4CE"/>
              </a:solidFill>
            </p:spPr>
          </p:sp>
          <p:sp>
            <p:nvSpPr>
              <p:cNvPr name="TextBox 7" id="7"/>
              <p:cNvSpPr txBox="true"/>
              <p:nvPr/>
            </p:nvSpPr>
            <p:spPr>
              <a:xfrm>
                <a:off x="0" y="-38100"/>
                <a:ext cx="1537428" cy="214662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36512" y="5476385"/>
              <a:ext cx="5062285" cy="1045035"/>
            </a:xfrm>
            <a:prstGeom prst="rect">
              <a:avLst/>
            </a:prstGeom>
          </p:spPr>
          <p:txBody>
            <a:bodyPr anchor="t" rtlCol="false" tIns="0" lIns="0" bIns="0" rIns="0">
              <a:spAutoFit/>
            </a:bodyPr>
            <a:lstStyle/>
            <a:p>
              <a:pPr algn="ctr" marL="0" indent="0" lvl="0">
                <a:lnSpc>
                  <a:spcPts val="6582"/>
                </a:lnSpc>
                <a:spcBef>
                  <a:spcPct val="0"/>
                </a:spcBef>
              </a:pPr>
              <a:r>
                <a:rPr lang="en-US" sz="4702">
                  <a:solidFill>
                    <a:srgbClr val="403029"/>
                  </a:solidFill>
                  <a:latin typeface="League Gothic"/>
                  <a:ea typeface="League Gothic"/>
                  <a:cs typeface="League Gothic"/>
                  <a:sym typeface="League Gothic"/>
                </a:rPr>
                <a:t>Brandon Weisser</a:t>
              </a:r>
            </a:p>
          </p:txBody>
        </p:sp>
        <p:sp>
          <p:nvSpPr>
            <p:cNvPr name="Freeform 9" id="9"/>
            <p:cNvSpPr/>
            <p:nvPr/>
          </p:nvSpPr>
          <p:spPr>
            <a:xfrm flipH="false" flipV="false" rot="0">
              <a:off x="415184" y="611798"/>
              <a:ext cx="5704942" cy="4606740"/>
            </a:xfrm>
            <a:custGeom>
              <a:avLst/>
              <a:gdLst/>
              <a:ahLst/>
              <a:cxnLst/>
              <a:rect r="r" b="b" t="t" l="l"/>
              <a:pathLst>
                <a:path h="4606740" w="5704942">
                  <a:moveTo>
                    <a:pt x="0" y="0"/>
                  </a:moveTo>
                  <a:lnTo>
                    <a:pt x="5704942" y="0"/>
                  </a:lnTo>
                  <a:lnTo>
                    <a:pt x="5704942" y="4606740"/>
                  </a:lnTo>
                  <a:lnTo>
                    <a:pt x="0" y="46067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23209" y="6654189"/>
              <a:ext cx="6088893" cy="1193105"/>
            </a:xfrm>
            <a:prstGeom prst="rect">
              <a:avLst/>
            </a:prstGeom>
          </p:spPr>
          <p:txBody>
            <a:bodyPr anchor="t" rtlCol="false" tIns="0" lIns="0" bIns="0" rIns="0">
              <a:spAutoFit/>
            </a:bodyPr>
            <a:lstStyle/>
            <a:p>
              <a:pPr algn="ctr" marL="0" indent="0" lvl="0">
                <a:lnSpc>
                  <a:spcPts val="3679"/>
                </a:lnSpc>
                <a:spcBef>
                  <a:spcPct val="0"/>
                </a:spcBef>
              </a:pPr>
              <a:r>
                <a:rPr lang="en-US" sz="2628">
                  <a:solidFill>
                    <a:srgbClr val="403029"/>
                  </a:solidFill>
                  <a:latin typeface="DM Sans"/>
                  <a:ea typeface="DM Sans"/>
                  <a:cs typeface="DM Sans"/>
                  <a:sym typeface="DM Sans"/>
                </a:rPr>
                <a:t>Estudiante de Ingenieria en Informatica</a:t>
              </a:r>
            </a:p>
          </p:txBody>
        </p:sp>
      </p:grpSp>
      <p:grpSp>
        <p:nvGrpSpPr>
          <p:cNvPr name="Group 11" id="11"/>
          <p:cNvGrpSpPr/>
          <p:nvPr/>
        </p:nvGrpSpPr>
        <p:grpSpPr>
          <a:xfrm rot="0">
            <a:off x="6938850" y="2908040"/>
            <a:ext cx="4901482" cy="6722203"/>
            <a:chOff x="0" y="0"/>
            <a:chExt cx="6535310" cy="8962938"/>
          </a:xfrm>
        </p:grpSpPr>
        <p:grpSp>
          <p:nvGrpSpPr>
            <p:cNvPr name="Group 12" id="12"/>
            <p:cNvGrpSpPr/>
            <p:nvPr/>
          </p:nvGrpSpPr>
          <p:grpSpPr>
            <a:xfrm rot="0">
              <a:off x="0" y="0"/>
              <a:ext cx="6535310" cy="8962938"/>
              <a:chOff x="0" y="0"/>
              <a:chExt cx="1537428" cy="2108527"/>
            </a:xfrm>
          </p:grpSpPr>
          <p:sp>
            <p:nvSpPr>
              <p:cNvPr name="Freeform 13" id="13"/>
              <p:cNvSpPr/>
              <p:nvPr/>
            </p:nvSpPr>
            <p:spPr>
              <a:xfrm flipH="false" flipV="false" rot="0">
                <a:off x="0" y="0"/>
                <a:ext cx="1537428" cy="2108527"/>
              </a:xfrm>
              <a:custGeom>
                <a:avLst/>
                <a:gdLst/>
                <a:ahLst/>
                <a:cxnLst/>
                <a:rect r="r" b="b" t="t" l="l"/>
                <a:pathLst>
                  <a:path h="2108527" w="1537428">
                    <a:moveTo>
                      <a:pt x="0" y="0"/>
                    </a:moveTo>
                    <a:lnTo>
                      <a:pt x="1537428" y="0"/>
                    </a:lnTo>
                    <a:lnTo>
                      <a:pt x="1537428" y="2108527"/>
                    </a:lnTo>
                    <a:lnTo>
                      <a:pt x="0" y="2108527"/>
                    </a:lnTo>
                    <a:close/>
                  </a:path>
                </a:pathLst>
              </a:custGeom>
              <a:solidFill>
                <a:srgbClr val="F0E4CE"/>
              </a:solidFill>
            </p:spPr>
          </p:sp>
          <p:sp>
            <p:nvSpPr>
              <p:cNvPr name="TextBox 14" id="14"/>
              <p:cNvSpPr txBox="true"/>
              <p:nvPr/>
            </p:nvSpPr>
            <p:spPr>
              <a:xfrm>
                <a:off x="0" y="-38100"/>
                <a:ext cx="1537428" cy="214662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415184" y="737069"/>
              <a:ext cx="5704942" cy="4606740"/>
            </a:xfrm>
            <a:custGeom>
              <a:avLst/>
              <a:gdLst/>
              <a:ahLst/>
              <a:cxnLst/>
              <a:rect r="r" b="b" t="t" l="l"/>
              <a:pathLst>
                <a:path h="4606740" w="5704942">
                  <a:moveTo>
                    <a:pt x="0" y="0"/>
                  </a:moveTo>
                  <a:lnTo>
                    <a:pt x="5704942" y="0"/>
                  </a:lnTo>
                  <a:lnTo>
                    <a:pt x="5704942" y="4606740"/>
                  </a:lnTo>
                  <a:lnTo>
                    <a:pt x="0" y="46067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797255" y="5601656"/>
              <a:ext cx="5062285" cy="1045035"/>
            </a:xfrm>
            <a:prstGeom prst="rect">
              <a:avLst/>
            </a:prstGeom>
          </p:spPr>
          <p:txBody>
            <a:bodyPr anchor="t" rtlCol="false" tIns="0" lIns="0" bIns="0" rIns="0">
              <a:spAutoFit/>
            </a:bodyPr>
            <a:lstStyle/>
            <a:p>
              <a:pPr algn="ctr" marL="0" indent="0" lvl="0">
                <a:lnSpc>
                  <a:spcPts val="6582"/>
                </a:lnSpc>
                <a:spcBef>
                  <a:spcPct val="0"/>
                </a:spcBef>
              </a:pPr>
              <a:r>
                <a:rPr lang="en-US" sz="4702">
                  <a:solidFill>
                    <a:srgbClr val="403029"/>
                  </a:solidFill>
                  <a:latin typeface="League Gothic"/>
                  <a:ea typeface="League Gothic"/>
                  <a:cs typeface="League Gothic"/>
                  <a:sym typeface="League Gothic"/>
                </a:rPr>
                <a:t>Denihann Maturana</a:t>
              </a:r>
            </a:p>
          </p:txBody>
        </p:sp>
        <p:sp>
          <p:nvSpPr>
            <p:cNvPr name="TextBox 17" id="17"/>
            <p:cNvSpPr txBox="true"/>
            <p:nvPr/>
          </p:nvSpPr>
          <p:spPr>
            <a:xfrm rot="0">
              <a:off x="223209" y="6779460"/>
              <a:ext cx="6088893" cy="1193105"/>
            </a:xfrm>
            <a:prstGeom prst="rect">
              <a:avLst/>
            </a:prstGeom>
          </p:spPr>
          <p:txBody>
            <a:bodyPr anchor="t" rtlCol="false" tIns="0" lIns="0" bIns="0" rIns="0">
              <a:spAutoFit/>
            </a:bodyPr>
            <a:lstStyle/>
            <a:p>
              <a:pPr algn="ctr" marL="0" indent="0" lvl="0">
                <a:lnSpc>
                  <a:spcPts val="3679"/>
                </a:lnSpc>
                <a:spcBef>
                  <a:spcPct val="0"/>
                </a:spcBef>
              </a:pPr>
              <a:r>
                <a:rPr lang="en-US" sz="2628">
                  <a:solidFill>
                    <a:srgbClr val="403029"/>
                  </a:solidFill>
                  <a:latin typeface="DM Sans"/>
                  <a:ea typeface="DM Sans"/>
                  <a:cs typeface="DM Sans"/>
                  <a:sym typeface="DM Sans"/>
                </a:rPr>
                <a:t>Estudiante de Ingenieria en Informatica</a:t>
              </a:r>
            </a:p>
          </p:txBody>
        </p:sp>
      </p:grpSp>
      <p:sp>
        <p:nvSpPr>
          <p:cNvPr name="Freeform 18" id="18"/>
          <p:cNvSpPr/>
          <p:nvPr/>
        </p:nvSpPr>
        <p:spPr>
          <a:xfrm flipH="false" flipV="false" rot="0">
            <a:off x="13137309" y="7826272"/>
            <a:ext cx="3333441" cy="989985"/>
          </a:xfrm>
          <a:custGeom>
            <a:avLst/>
            <a:gdLst/>
            <a:ahLst/>
            <a:cxnLst/>
            <a:rect r="r" b="b" t="t" l="l"/>
            <a:pathLst>
              <a:path h="989985" w="3333441">
                <a:moveTo>
                  <a:pt x="0" y="0"/>
                </a:moveTo>
                <a:lnTo>
                  <a:pt x="3333441" y="0"/>
                </a:lnTo>
                <a:lnTo>
                  <a:pt x="3333441" y="989985"/>
                </a:lnTo>
                <a:lnTo>
                  <a:pt x="0" y="989985"/>
                </a:lnTo>
                <a:lnTo>
                  <a:pt x="0" y="0"/>
                </a:lnTo>
                <a:close/>
              </a:path>
            </a:pathLst>
          </a:custGeom>
          <a:blipFill>
            <a:blip r:embed="rId8"/>
            <a:stretch>
              <a:fillRect l="0" t="0" r="-20603" b="0"/>
            </a:stretch>
          </a:blipFill>
        </p:spPr>
      </p:sp>
      <p:sp>
        <p:nvSpPr>
          <p:cNvPr name="TextBox 19" id="19"/>
          <p:cNvSpPr txBox="true"/>
          <p:nvPr/>
        </p:nvSpPr>
        <p:spPr>
          <a:xfrm rot="0">
            <a:off x="1435694" y="676275"/>
            <a:ext cx="9104217" cy="3058803"/>
          </a:xfrm>
          <a:prstGeom prst="rect">
            <a:avLst/>
          </a:prstGeom>
        </p:spPr>
        <p:txBody>
          <a:bodyPr anchor="t" rtlCol="false" tIns="0" lIns="0" bIns="0" rIns="0">
            <a:spAutoFit/>
          </a:bodyPr>
          <a:lstStyle/>
          <a:p>
            <a:pPr algn="l" marL="0" indent="0" lvl="0">
              <a:lnSpc>
                <a:spcPts val="11479"/>
              </a:lnSpc>
              <a:spcBef>
                <a:spcPct val="0"/>
              </a:spcBef>
            </a:pPr>
            <a:r>
              <a:rPr lang="en-US" sz="8199">
                <a:solidFill>
                  <a:srgbClr val="FFFFFF"/>
                </a:solidFill>
                <a:latin typeface="Heading Now 71-78"/>
                <a:ea typeface="Heading Now 71-78"/>
                <a:cs typeface="Heading Now 71-78"/>
                <a:sym typeface="Heading Now 71-78"/>
              </a:rPr>
              <a:t>Equipo de trabajo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E4CE"/>
        </a:solidFill>
      </p:bgPr>
    </p:bg>
    <p:spTree>
      <p:nvGrpSpPr>
        <p:cNvPr id="1" name=""/>
        <p:cNvGrpSpPr/>
        <p:nvPr/>
      </p:nvGrpSpPr>
      <p:grpSpPr>
        <a:xfrm>
          <a:off x="0" y="0"/>
          <a:ext cx="0" cy="0"/>
          <a:chOff x="0" y="0"/>
          <a:chExt cx="0" cy="0"/>
        </a:xfrm>
      </p:grpSpPr>
      <p:grpSp>
        <p:nvGrpSpPr>
          <p:cNvPr name="Group 2" id="2"/>
          <p:cNvGrpSpPr/>
          <p:nvPr/>
        </p:nvGrpSpPr>
        <p:grpSpPr>
          <a:xfrm rot="0">
            <a:off x="-342198" y="715018"/>
            <a:ext cx="18972396" cy="3361057"/>
            <a:chOff x="0" y="0"/>
            <a:chExt cx="4996845" cy="885217"/>
          </a:xfrm>
        </p:grpSpPr>
        <p:sp>
          <p:nvSpPr>
            <p:cNvPr name="Freeform 3" id="3"/>
            <p:cNvSpPr/>
            <p:nvPr/>
          </p:nvSpPr>
          <p:spPr>
            <a:xfrm flipH="false" flipV="false" rot="0">
              <a:off x="0" y="0"/>
              <a:ext cx="4996845" cy="885217"/>
            </a:xfrm>
            <a:custGeom>
              <a:avLst/>
              <a:gdLst/>
              <a:ahLst/>
              <a:cxnLst/>
              <a:rect r="r" b="b" t="t" l="l"/>
              <a:pathLst>
                <a:path h="885217" w="4996845">
                  <a:moveTo>
                    <a:pt x="8161" y="0"/>
                  </a:moveTo>
                  <a:lnTo>
                    <a:pt x="4988684" y="0"/>
                  </a:lnTo>
                  <a:cubicBezTo>
                    <a:pt x="4993191" y="0"/>
                    <a:pt x="4996845" y="3654"/>
                    <a:pt x="4996845" y="8161"/>
                  </a:cubicBezTo>
                  <a:lnTo>
                    <a:pt x="4996845" y="877055"/>
                  </a:lnTo>
                  <a:cubicBezTo>
                    <a:pt x="4996845" y="881563"/>
                    <a:pt x="4993191" y="885217"/>
                    <a:pt x="4988684" y="885217"/>
                  </a:cubicBezTo>
                  <a:lnTo>
                    <a:pt x="8161" y="885217"/>
                  </a:lnTo>
                  <a:cubicBezTo>
                    <a:pt x="3654" y="885217"/>
                    <a:pt x="0" y="881563"/>
                    <a:pt x="0" y="877055"/>
                  </a:cubicBezTo>
                  <a:lnTo>
                    <a:pt x="0" y="8161"/>
                  </a:lnTo>
                  <a:cubicBezTo>
                    <a:pt x="0" y="3654"/>
                    <a:pt x="3654" y="0"/>
                    <a:pt x="8161" y="0"/>
                  </a:cubicBezTo>
                  <a:close/>
                </a:path>
              </a:pathLst>
            </a:custGeom>
            <a:solidFill>
              <a:srgbClr val="038FD8">
                <a:alpha val="96863"/>
              </a:srgbClr>
            </a:solidFill>
          </p:spPr>
        </p:sp>
        <p:sp>
          <p:nvSpPr>
            <p:cNvPr name="TextBox 4" id="4"/>
            <p:cNvSpPr txBox="true"/>
            <p:nvPr/>
          </p:nvSpPr>
          <p:spPr>
            <a:xfrm>
              <a:off x="0" y="-38100"/>
              <a:ext cx="4996845" cy="9233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63137" y="1469003"/>
            <a:ext cx="15541399" cy="2086610"/>
          </a:xfrm>
          <a:prstGeom prst="rect">
            <a:avLst/>
          </a:prstGeom>
        </p:spPr>
        <p:txBody>
          <a:bodyPr anchor="t" rtlCol="false" tIns="0" lIns="0" bIns="0" rIns="0">
            <a:spAutoFit/>
          </a:bodyPr>
          <a:lstStyle/>
          <a:p>
            <a:pPr algn="ctr" marL="0" indent="0" lvl="0">
              <a:lnSpc>
                <a:spcPts val="7840"/>
              </a:lnSpc>
              <a:spcBef>
                <a:spcPct val="0"/>
              </a:spcBef>
            </a:pPr>
            <a:r>
              <a:rPr lang="en-US" sz="5600">
                <a:solidFill>
                  <a:srgbClr val="FFFFFF"/>
                </a:solidFill>
                <a:latin typeface="Heading Now 71-78"/>
                <a:ea typeface="Heading Now 71-78"/>
                <a:cs typeface="Heading Now 71-78"/>
                <a:sym typeface="Heading Now 71-78"/>
              </a:rPr>
              <a:t>Plataforma Digital para la Recepción y Gestión de Viviendas</a:t>
            </a:r>
          </a:p>
        </p:txBody>
      </p:sp>
      <p:sp>
        <p:nvSpPr>
          <p:cNvPr name="AutoShape 6" id="6"/>
          <p:cNvSpPr/>
          <p:nvPr/>
        </p:nvSpPr>
        <p:spPr>
          <a:xfrm>
            <a:off x="16267275" y="1193539"/>
            <a:ext cx="13217139" cy="9525"/>
          </a:xfrm>
          <a:prstGeom prst="line">
            <a:avLst/>
          </a:prstGeom>
          <a:ln cap="flat" w="38100">
            <a:solidFill>
              <a:srgbClr val="FFFFFF"/>
            </a:solidFill>
            <a:prstDash val="solid"/>
            <a:headEnd type="none" len="sm" w="sm"/>
            <a:tailEnd type="none" len="sm" w="sm"/>
          </a:ln>
        </p:spPr>
      </p:sp>
      <p:sp>
        <p:nvSpPr>
          <p:cNvPr name="AutoShape 7" id="7"/>
          <p:cNvSpPr/>
          <p:nvPr/>
        </p:nvSpPr>
        <p:spPr>
          <a:xfrm>
            <a:off x="-9672940" y="3170996"/>
            <a:ext cx="13217139" cy="9525"/>
          </a:xfrm>
          <a:prstGeom prst="line">
            <a:avLst/>
          </a:prstGeom>
          <a:ln cap="flat" w="38100">
            <a:solidFill>
              <a:srgbClr val="FFFFFF"/>
            </a:solidFill>
            <a:prstDash val="solid"/>
            <a:headEnd type="none" len="sm" w="sm"/>
            <a:tailEnd type="none" len="sm" w="sm"/>
          </a:ln>
        </p:spPr>
      </p:sp>
      <p:grpSp>
        <p:nvGrpSpPr>
          <p:cNvPr name="Group 8" id="8"/>
          <p:cNvGrpSpPr/>
          <p:nvPr/>
        </p:nvGrpSpPr>
        <p:grpSpPr>
          <a:xfrm rot="0">
            <a:off x="7984691" y="5201969"/>
            <a:ext cx="3184878" cy="2921078"/>
            <a:chOff x="0" y="0"/>
            <a:chExt cx="4246504" cy="3894771"/>
          </a:xfrm>
        </p:grpSpPr>
        <p:sp>
          <p:nvSpPr>
            <p:cNvPr name="Freeform 9" id="9"/>
            <p:cNvSpPr/>
            <p:nvPr/>
          </p:nvSpPr>
          <p:spPr>
            <a:xfrm flipH="false" flipV="false" rot="0">
              <a:off x="137511" y="129906"/>
              <a:ext cx="4108993" cy="3764865"/>
            </a:xfrm>
            <a:custGeom>
              <a:avLst/>
              <a:gdLst/>
              <a:ahLst/>
              <a:cxnLst/>
              <a:rect r="r" b="b" t="t" l="l"/>
              <a:pathLst>
                <a:path h="3764865" w="4108993">
                  <a:moveTo>
                    <a:pt x="0" y="0"/>
                  </a:moveTo>
                  <a:lnTo>
                    <a:pt x="4108993" y="0"/>
                  </a:lnTo>
                  <a:lnTo>
                    <a:pt x="4108993" y="3764865"/>
                  </a:lnTo>
                  <a:lnTo>
                    <a:pt x="0" y="3764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0"/>
              <a:ext cx="4108993" cy="3764865"/>
            </a:xfrm>
            <a:custGeom>
              <a:avLst/>
              <a:gdLst/>
              <a:ahLst/>
              <a:cxnLst/>
              <a:rect r="r" b="b" t="t" l="l"/>
              <a:pathLst>
                <a:path h="3764865" w="4108993">
                  <a:moveTo>
                    <a:pt x="0" y="0"/>
                  </a:moveTo>
                  <a:lnTo>
                    <a:pt x="4108993" y="0"/>
                  </a:lnTo>
                  <a:lnTo>
                    <a:pt x="4108993" y="3764865"/>
                  </a:lnTo>
                  <a:lnTo>
                    <a:pt x="0" y="3764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1574173" y="5328563"/>
            <a:ext cx="4804200" cy="2667889"/>
            <a:chOff x="0" y="0"/>
            <a:chExt cx="6405600" cy="3557186"/>
          </a:xfrm>
        </p:grpSpPr>
        <p:sp>
          <p:nvSpPr>
            <p:cNvPr name="Freeform 12" id="12"/>
            <p:cNvSpPr/>
            <p:nvPr/>
          </p:nvSpPr>
          <p:spPr>
            <a:xfrm flipH="false" flipV="false" rot="0">
              <a:off x="1331572" y="896379"/>
              <a:ext cx="2124164" cy="882214"/>
            </a:xfrm>
            <a:custGeom>
              <a:avLst/>
              <a:gdLst/>
              <a:ahLst/>
              <a:cxnLst/>
              <a:rect r="r" b="b" t="t" l="l"/>
              <a:pathLst>
                <a:path h="882214" w="2124164">
                  <a:moveTo>
                    <a:pt x="0" y="0"/>
                  </a:moveTo>
                  <a:lnTo>
                    <a:pt x="2124165" y="0"/>
                  </a:lnTo>
                  <a:lnTo>
                    <a:pt x="2124165" y="882214"/>
                  </a:lnTo>
                  <a:lnTo>
                    <a:pt x="0" y="882214"/>
                  </a:lnTo>
                  <a:lnTo>
                    <a:pt x="0" y="0"/>
                  </a:lnTo>
                  <a:close/>
                </a:path>
              </a:pathLst>
            </a:custGeom>
            <a:blipFill>
              <a:blip r:embed="rId6"/>
              <a:stretch>
                <a:fillRect l="0" t="-73567" r="0" b="-67209"/>
              </a:stretch>
            </a:blipFill>
          </p:spPr>
        </p:sp>
        <p:sp>
          <p:nvSpPr>
            <p:cNvPr name="Freeform 13" id="13"/>
            <p:cNvSpPr/>
            <p:nvPr/>
          </p:nvSpPr>
          <p:spPr>
            <a:xfrm flipH="false" flipV="false" rot="0">
              <a:off x="26648" y="80657"/>
              <a:ext cx="6378952" cy="3476529"/>
            </a:xfrm>
            <a:custGeom>
              <a:avLst/>
              <a:gdLst/>
              <a:ahLst/>
              <a:cxnLst/>
              <a:rect r="r" b="b" t="t" l="l"/>
              <a:pathLst>
                <a:path h="3476529" w="6378952">
                  <a:moveTo>
                    <a:pt x="0" y="0"/>
                  </a:moveTo>
                  <a:lnTo>
                    <a:pt x="6378952" y="0"/>
                  </a:lnTo>
                  <a:lnTo>
                    <a:pt x="6378952" y="3476529"/>
                  </a:lnTo>
                  <a:lnTo>
                    <a:pt x="0" y="34765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0" y="0"/>
              <a:ext cx="6378952" cy="3476529"/>
            </a:xfrm>
            <a:custGeom>
              <a:avLst/>
              <a:gdLst/>
              <a:ahLst/>
              <a:cxnLst/>
              <a:rect r="r" b="b" t="t" l="l"/>
              <a:pathLst>
                <a:path h="3476529" w="6378952">
                  <a:moveTo>
                    <a:pt x="0" y="0"/>
                  </a:moveTo>
                  <a:lnTo>
                    <a:pt x="6378952" y="0"/>
                  </a:lnTo>
                  <a:lnTo>
                    <a:pt x="6378952" y="3476529"/>
                  </a:lnTo>
                  <a:lnTo>
                    <a:pt x="0" y="34765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158292" y="1778593"/>
              <a:ext cx="1211201" cy="503039"/>
            </a:xfrm>
            <a:custGeom>
              <a:avLst/>
              <a:gdLst/>
              <a:ahLst/>
              <a:cxnLst/>
              <a:rect r="r" b="b" t="t" l="l"/>
              <a:pathLst>
                <a:path h="503039" w="1211201">
                  <a:moveTo>
                    <a:pt x="0" y="0"/>
                  </a:moveTo>
                  <a:lnTo>
                    <a:pt x="1211201" y="0"/>
                  </a:lnTo>
                  <a:lnTo>
                    <a:pt x="1211201" y="503039"/>
                  </a:lnTo>
                  <a:lnTo>
                    <a:pt x="0" y="503039"/>
                  </a:lnTo>
                  <a:lnTo>
                    <a:pt x="0" y="0"/>
                  </a:lnTo>
                  <a:close/>
                </a:path>
              </a:pathLst>
            </a:custGeom>
            <a:blipFill>
              <a:blip r:embed="rId6"/>
              <a:stretch>
                <a:fillRect l="0" t="-73567" r="0" b="-67209"/>
              </a:stretch>
            </a:blipFill>
          </p:spPr>
        </p:sp>
        <p:sp>
          <p:nvSpPr>
            <p:cNvPr name="Freeform 16" id="16"/>
            <p:cNvSpPr/>
            <p:nvPr/>
          </p:nvSpPr>
          <p:spPr>
            <a:xfrm flipH="false" flipV="false" rot="0">
              <a:off x="5562740" y="2323991"/>
              <a:ext cx="732372" cy="304171"/>
            </a:xfrm>
            <a:custGeom>
              <a:avLst/>
              <a:gdLst/>
              <a:ahLst/>
              <a:cxnLst/>
              <a:rect r="r" b="b" t="t" l="l"/>
              <a:pathLst>
                <a:path h="304171" w="732372">
                  <a:moveTo>
                    <a:pt x="0" y="0"/>
                  </a:moveTo>
                  <a:lnTo>
                    <a:pt x="732372" y="0"/>
                  </a:lnTo>
                  <a:lnTo>
                    <a:pt x="732372" y="304171"/>
                  </a:lnTo>
                  <a:lnTo>
                    <a:pt x="0" y="304171"/>
                  </a:lnTo>
                  <a:lnTo>
                    <a:pt x="0" y="0"/>
                  </a:lnTo>
                  <a:close/>
                </a:path>
              </a:pathLst>
            </a:custGeom>
            <a:blipFill>
              <a:blip r:embed="rId6"/>
              <a:stretch>
                <a:fillRect l="0" t="-73567" r="0" b="-67209"/>
              </a:stretch>
            </a:blipFill>
          </p:spPr>
        </p:sp>
        <p:sp>
          <p:nvSpPr>
            <p:cNvPr name="Freeform 17" id="17"/>
            <p:cNvSpPr/>
            <p:nvPr/>
          </p:nvSpPr>
          <p:spPr>
            <a:xfrm flipH="false" flipV="false" rot="0">
              <a:off x="138680" y="2451147"/>
              <a:ext cx="732372" cy="304171"/>
            </a:xfrm>
            <a:custGeom>
              <a:avLst/>
              <a:gdLst/>
              <a:ahLst/>
              <a:cxnLst/>
              <a:rect r="r" b="b" t="t" l="l"/>
              <a:pathLst>
                <a:path h="304171" w="732372">
                  <a:moveTo>
                    <a:pt x="0" y="0"/>
                  </a:moveTo>
                  <a:lnTo>
                    <a:pt x="732372" y="0"/>
                  </a:lnTo>
                  <a:lnTo>
                    <a:pt x="732372" y="304171"/>
                  </a:lnTo>
                  <a:lnTo>
                    <a:pt x="0" y="304171"/>
                  </a:lnTo>
                  <a:lnTo>
                    <a:pt x="0" y="0"/>
                  </a:lnTo>
                  <a:close/>
                </a:path>
              </a:pathLst>
            </a:custGeom>
            <a:blipFill>
              <a:blip r:embed="rId6"/>
              <a:stretch>
                <a:fillRect l="0" t="-73567" r="0" b="-67209"/>
              </a:stretch>
            </a:blipFill>
          </p:spPr>
        </p:sp>
      </p:grpSp>
      <p:sp>
        <p:nvSpPr>
          <p:cNvPr name="TextBox 18" id="18"/>
          <p:cNvSpPr txBox="true"/>
          <p:nvPr/>
        </p:nvSpPr>
        <p:spPr>
          <a:xfrm rot="0">
            <a:off x="6823229" y="1145914"/>
            <a:ext cx="5507800" cy="440327"/>
          </a:xfrm>
          <a:prstGeom prst="rect">
            <a:avLst/>
          </a:prstGeom>
        </p:spPr>
        <p:txBody>
          <a:bodyPr anchor="t" rtlCol="false" tIns="0" lIns="0" bIns="0" rIns="0">
            <a:spAutoFit/>
          </a:bodyPr>
          <a:lstStyle/>
          <a:p>
            <a:pPr algn="ctr" marL="0" indent="0" lvl="0">
              <a:lnSpc>
                <a:spcPts val="3659"/>
              </a:lnSpc>
              <a:spcBef>
                <a:spcPct val="0"/>
              </a:spcBef>
            </a:pPr>
            <a:r>
              <a:rPr lang="en-US" sz="2614">
                <a:solidFill>
                  <a:srgbClr val="FFFFFF"/>
                </a:solidFill>
                <a:latin typeface="League Spartan"/>
                <a:ea typeface="League Spartan"/>
                <a:cs typeface="League Spartan"/>
                <a:sym typeface="League Spartan"/>
              </a:rPr>
              <a:t>Oportunidad de crecimiento</a:t>
            </a:r>
          </a:p>
        </p:txBody>
      </p:sp>
      <p:grpSp>
        <p:nvGrpSpPr>
          <p:cNvPr name="Group 19" id="19"/>
          <p:cNvGrpSpPr/>
          <p:nvPr/>
        </p:nvGrpSpPr>
        <p:grpSpPr>
          <a:xfrm rot="0">
            <a:off x="13158911" y="5201969"/>
            <a:ext cx="3108364" cy="3038016"/>
            <a:chOff x="0" y="0"/>
            <a:chExt cx="4144486" cy="4050688"/>
          </a:xfrm>
        </p:grpSpPr>
        <p:sp>
          <p:nvSpPr>
            <p:cNvPr name="Freeform 20" id="20"/>
            <p:cNvSpPr/>
            <p:nvPr/>
          </p:nvSpPr>
          <p:spPr>
            <a:xfrm flipH="false" flipV="false" rot="0">
              <a:off x="20378" y="0"/>
              <a:ext cx="4124107" cy="4036470"/>
            </a:xfrm>
            <a:custGeom>
              <a:avLst/>
              <a:gdLst/>
              <a:ahLst/>
              <a:cxnLst/>
              <a:rect r="r" b="b" t="t" l="l"/>
              <a:pathLst>
                <a:path h="4036470" w="4124107">
                  <a:moveTo>
                    <a:pt x="0" y="0"/>
                  </a:moveTo>
                  <a:lnTo>
                    <a:pt x="4124108" y="0"/>
                  </a:lnTo>
                  <a:lnTo>
                    <a:pt x="4124108" y="4036470"/>
                  </a:lnTo>
                  <a:lnTo>
                    <a:pt x="0" y="40364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0" y="14217"/>
              <a:ext cx="4124107" cy="4036470"/>
            </a:xfrm>
            <a:custGeom>
              <a:avLst/>
              <a:gdLst/>
              <a:ahLst/>
              <a:cxnLst/>
              <a:rect r="r" b="b" t="t" l="l"/>
              <a:pathLst>
                <a:path h="4036470" w="4124107">
                  <a:moveTo>
                    <a:pt x="0" y="0"/>
                  </a:moveTo>
                  <a:lnTo>
                    <a:pt x="4124107" y="0"/>
                  </a:lnTo>
                  <a:lnTo>
                    <a:pt x="4124107" y="4036471"/>
                  </a:lnTo>
                  <a:lnTo>
                    <a:pt x="0" y="40364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22" id="22"/>
          <p:cNvGrpSpPr/>
          <p:nvPr/>
        </p:nvGrpSpPr>
        <p:grpSpPr>
          <a:xfrm rot="0">
            <a:off x="1851224" y="9258300"/>
            <a:ext cx="18972396" cy="3361057"/>
            <a:chOff x="0" y="0"/>
            <a:chExt cx="4996845" cy="885217"/>
          </a:xfrm>
        </p:grpSpPr>
        <p:sp>
          <p:nvSpPr>
            <p:cNvPr name="Freeform 23" id="23"/>
            <p:cNvSpPr/>
            <p:nvPr/>
          </p:nvSpPr>
          <p:spPr>
            <a:xfrm flipH="false" flipV="false" rot="0">
              <a:off x="0" y="0"/>
              <a:ext cx="4996845" cy="885217"/>
            </a:xfrm>
            <a:custGeom>
              <a:avLst/>
              <a:gdLst/>
              <a:ahLst/>
              <a:cxnLst/>
              <a:rect r="r" b="b" t="t" l="l"/>
              <a:pathLst>
                <a:path h="885217" w="4996845">
                  <a:moveTo>
                    <a:pt x="40806" y="0"/>
                  </a:moveTo>
                  <a:lnTo>
                    <a:pt x="4956039" y="0"/>
                  </a:lnTo>
                  <a:cubicBezTo>
                    <a:pt x="4978576" y="0"/>
                    <a:pt x="4996845" y="18270"/>
                    <a:pt x="4996845" y="40806"/>
                  </a:cubicBezTo>
                  <a:lnTo>
                    <a:pt x="4996845" y="844410"/>
                  </a:lnTo>
                  <a:cubicBezTo>
                    <a:pt x="4996845" y="866947"/>
                    <a:pt x="4978576" y="885217"/>
                    <a:pt x="4956039" y="885217"/>
                  </a:cubicBezTo>
                  <a:lnTo>
                    <a:pt x="40806" y="885217"/>
                  </a:lnTo>
                  <a:cubicBezTo>
                    <a:pt x="18270" y="885217"/>
                    <a:pt x="0" y="866947"/>
                    <a:pt x="0" y="844410"/>
                  </a:cubicBezTo>
                  <a:lnTo>
                    <a:pt x="0" y="40806"/>
                  </a:lnTo>
                  <a:cubicBezTo>
                    <a:pt x="0" y="18270"/>
                    <a:pt x="18270" y="0"/>
                    <a:pt x="40806" y="0"/>
                  </a:cubicBezTo>
                  <a:close/>
                </a:path>
              </a:pathLst>
            </a:custGeom>
            <a:solidFill>
              <a:srgbClr val="038FD8">
                <a:alpha val="52941"/>
              </a:srgbClr>
            </a:solidFill>
          </p:spPr>
        </p:sp>
        <p:sp>
          <p:nvSpPr>
            <p:cNvPr name="TextBox 24" id="24"/>
            <p:cNvSpPr txBox="true"/>
            <p:nvPr/>
          </p:nvSpPr>
          <p:spPr>
            <a:xfrm>
              <a:off x="0" y="-38100"/>
              <a:ext cx="4996845" cy="92331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2DFF6"/>
        </a:solidFill>
      </p:bgPr>
    </p:bg>
    <p:spTree>
      <p:nvGrpSpPr>
        <p:cNvPr id="1" name=""/>
        <p:cNvGrpSpPr/>
        <p:nvPr/>
      </p:nvGrpSpPr>
      <p:grpSpPr>
        <a:xfrm>
          <a:off x="0" y="0"/>
          <a:ext cx="0" cy="0"/>
          <a:chOff x="0" y="0"/>
          <a:chExt cx="0" cy="0"/>
        </a:xfrm>
      </p:grpSpPr>
      <p:grpSp>
        <p:nvGrpSpPr>
          <p:cNvPr name="Group 2" id="2"/>
          <p:cNvGrpSpPr/>
          <p:nvPr/>
        </p:nvGrpSpPr>
        <p:grpSpPr>
          <a:xfrm rot="0">
            <a:off x="1580001" y="4163494"/>
            <a:ext cx="4648966" cy="7280546"/>
            <a:chOff x="0" y="0"/>
            <a:chExt cx="1224419" cy="1917510"/>
          </a:xfrm>
        </p:grpSpPr>
        <p:sp>
          <p:nvSpPr>
            <p:cNvPr name="Freeform 3" id="3"/>
            <p:cNvSpPr/>
            <p:nvPr/>
          </p:nvSpPr>
          <p:spPr>
            <a:xfrm flipH="false" flipV="false" rot="0">
              <a:off x="0" y="0"/>
              <a:ext cx="1224419" cy="1917510"/>
            </a:xfrm>
            <a:custGeom>
              <a:avLst/>
              <a:gdLst/>
              <a:ahLst/>
              <a:cxnLst/>
              <a:rect r="r" b="b" t="t" l="l"/>
              <a:pathLst>
                <a:path h="1917510" w="1224419">
                  <a:moveTo>
                    <a:pt x="84930" y="0"/>
                  </a:moveTo>
                  <a:lnTo>
                    <a:pt x="1139489" y="0"/>
                  </a:lnTo>
                  <a:cubicBezTo>
                    <a:pt x="1162014" y="0"/>
                    <a:pt x="1183616" y="8948"/>
                    <a:pt x="1199544" y="24875"/>
                  </a:cubicBezTo>
                  <a:cubicBezTo>
                    <a:pt x="1215471" y="40803"/>
                    <a:pt x="1224419" y="62405"/>
                    <a:pt x="1224419" y="84930"/>
                  </a:cubicBezTo>
                  <a:lnTo>
                    <a:pt x="1224419" y="1832580"/>
                  </a:lnTo>
                  <a:cubicBezTo>
                    <a:pt x="1224419" y="1855105"/>
                    <a:pt x="1215471" y="1876707"/>
                    <a:pt x="1199544" y="1892634"/>
                  </a:cubicBezTo>
                  <a:cubicBezTo>
                    <a:pt x="1183616" y="1908562"/>
                    <a:pt x="1162014" y="1917510"/>
                    <a:pt x="1139489" y="1917510"/>
                  </a:cubicBezTo>
                  <a:lnTo>
                    <a:pt x="84930" y="1917510"/>
                  </a:lnTo>
                  <a:cubicBezTo>
                    <a:pt x="62405" y="1917510"/>
                    <a:pt x="40803" y="1908562"/>
                    <a:pt x="24875" y="1892634"/>
                  </a:cubicBezTo>
                  <a:cubicBezTo>
                    <a:pt x="8948" y="1876707"/>
                    <a:pt x="0" y="1855105"/>
                    <a:pt x="0" y="1832580"/>
                  </a:cubicBezTo>
                  <a:lnTo>
                    <a:pt x="0" y="84930"/>
                  </a:lnTo>
                  <a:cubicBezTo>
                    <a:pt x="0" y="62405"/>
                    <a:pt x="8948" y="40803"/>
                    <a:pt x="24875" y="24875"/>
                  </a:cubicBezTo>
                  <a:cubicBezTo>
                    <a:pt x="40803" y="8948"/>
                    <a:pt x="62405" y="0"/>
                    <a:pt x="84930" y="0"/>
                  </a:cubicBezTo>
                  <a:close/>
                </a:path>
              </a:pathLst>
            </a:custGeom>
            <a:solidFill>
              <a:srgbClr val="038FD8"/>
            </a:solidFill>
          </p:spPr>
        </p:sp>
        <p:sp>
          <p:nvSpPr>
            <p:cNvPr name="TextBox 4" id="4"/>
            <p:cNvSpPr txBox="true"/>
            <p:nvPr/>
          </p:nvSpPr>
          <p:spPr>
            <a:xfrm>
              <a:off x="0" y="-142875"/>
              <a:ext cx="1224419" cy="2060385"/>
            </a:xfrm>
            <a:prstGeom prst="rect">
              <a:avLst/>
            </a:prstGeom>
          </p:spPr>
          <p:txBody>
            <a:bodyPr anchor="ctr" rtlCol="false" tIns="50800" lIns="50800" bIns="50800" rIns="50800"/>
            <a:lstStyle/>
            <a:p>
              <a:pPr algn="ctr">
                <a:lnSpc>
                  <a:spcPts val="4759"/>
                </a:lnSpc>
              </a:pPr>
            </a:p>
          </p:txBody>
        </p:sp>
      </p:grpSp>
      <p:sp>
        <p:nvSpPr>
          <p:cNvPr name="Freeform 5" id="5"/>
          <p:cNvSpPr/>
          <p:nvPr/>
        </p:nvSpPr>
        <p:spPr>
          <a:xfrm flipH="false" flipV="false" rot="0">
            <a:off x="4251492" y="7143673"/>
            <a:ext cx="1622012" cy="1945442"/>
          </a:xfrm>
          <a:custGeom>
            <a:avLst/>
            <a:gdLst/>
            <a:ahLst/>
            <a:cxnLst/>
            <a:rect r="r" b="b" t="t" l="l"/>
            <a:pathLst>
              <a:path h="1945442" w="1622012">
                <a:moveTo>
                  <a:pt x="0" y="0"/>
                </a:moveTo>
                <a:lnTo>
                  <a:pt x="1622013" y="0"/>
                </a:lnTo>
                <a:lnTo>
                  <a:pt x="1622013" y="1945442"/>
                </a:lnTo>
                <a:lnTo>
                  <a:pt x="0" y="194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8762" y="3133534"/>
            <a:ext cx="2096611" cy="2059920"/>
          </a:xfrm>
          <a:custGeom>
            <a:avLst/>
            <a:gdLst/>
            <a:ahLst/>
            <a:cxnLst/>
            <a:rect r="r" b="b" t="t" l="l"/>
            <a:pathLst>
              <a:path h="2059920" w="2096611">
                <a:moveTo>
                  <a:pt x="0" y="0"/>
                </a:moveTo>
                <a:lnTo>
                  <a:pt x="2096611" y="0"/>
                </a:lnTo>
                <a:lnTo>
                  <a:pt x="2096611" y="2059920"/>
                </a:lnTo>
                <a:lnTo>
                  <a:pt x="0" y="2059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464015" y="3375110"/>
            <a:ext cx="1431452" cy="2573396"/>
          </a:xfrm>
          <a:custGeom>
            <a:avLst/>
            <a:gdLst/>
            <a:ahLst/>
            <a:cxnLst/>
            <a:rect r="r" b="b" t="t" l="l"/>
            <a:pathLst>
              <a:path h="2573396" w="1431452">
                <a:moveTo>
                  <a:pt x="0" y="0"/>
                </a:moveTo>
                <a:lnTo>
                  <a:pt x="1431452" y="0"/>
                </a:lnTo>
                <a:lnTo>
                  <a:pt x="1431452" y="2573396"/>
                </a:lnTo>
                <a:lnTo>
                  <a:pt x="0" y="2573396"/>
                </a:lnTo>
                <a:lnTo>
                  <a:pt x="0" y="0"/>
                </a:lnTo>
                <a:close/>
              </a:path>
            </a:pathLst>
          </a:custGeom>
          <a:blipFill>
            <a:blip r:embed="rId6"/>
            <a:stretch>
              <a:fillRect l="0" t="0" r="0" b="0"/>
            </a:stretch>
          </a:blipFill>
        </p:spPr>
      </p:sp>
      <p:grpSp>
        <p:nvGrpSpPr>
          <p:cNvPr name="Group 8" id="8"/>
          <p:cNvGrpSpPr/>
          <p:nvPr/>
        </p:nvGrpSpPr>
        <p:grpSpPr>
          <a:xfrm rot="0">
            <a:off x="765419" y="949658"/>
            <a:ext cx="16230600" cy="2196852"/>
            <a:chOff x="0" y="0"/>
            <a:chExt cx="21640800" cy="2929136"/>
          </a:xfrm>
        </p:grpSpPr>
        <p:sp>
          <p:nvSpPr>
            <p:cNvPr name="TextBox 9" id="9"/>
            <p:cNvSpPr txBox="true"/>
            <p:nvPr/>
          </p:nvSpPr>
          <p:spPr>
            <a:xfrm rot="0">
              <a:off x="0" y="-285750"/>
              <a:ext cx="21640800" cy="1678015"/>
            </a:xfrm>
            <a:prstGeom prst="rect">
              <a:avLst/>
            </a:prstGeom>
          </p:spPr>
          <p:txBody>
            <a:bodyPr anchor="t" rtlCol="false" tIns="0" lIns="0" bIns="0" rIns="0">
              <a:spAutoFit/>
            </a:bodyPr>
            <a:lstStyle/>
            <a:p>
              <a:pPr algn="ctr">
                <a:lnSpc>
                  <a:spcPts val="9645"/>
                </a:lnSpc>
              </a:pPr>
              <a:r>
                <a:rPr lang="en-US" sz="6889" b="true">
                  <a:solidFill>
                    <a:srgbClr val="34495E"/>
                  </a:solidFill>
                  <a:latin typeface="Mero Thai Bold"/>
                  <a:ea typeface="Mero Thai Bold"/>
                  <a:cs typeface="Mero Thai Bold"/>
                  <a:sym typeface="Mero Thai Bold"/>
                </a:rPr>
                <a:t>PROYECTO</a:t>
              </a:r>
            </a:p>
          </p:txBody>
        </p:sp>
        <p:sp>
          <p:nvSpPr>
            <p:cNvPr name="TextBox 10" id="10"/>
            <p:cNvSpPr txBox="true"/>
            <p:nvPr/>
          </p:nvSpPr>
          <p:spPr>
            <a:xfrm rot="0">
              <a:off x="0" y="1356324"/>
              <a:ext cx="21640800" cy="1572812"/>
            </a:xfrm>
            <a:prstGeom prst="rect">
              <a:avLst/>
            </a:prstGeom>
          </p:spPr>
          <p:txBody>
            <a:bodyPr anchor="t" rtlCol="false" tIns="0" lIns="0" bIns="0" rIns="0">
              <a:spAutoFit/>
            </a:bodyPr>
            <a:lstStyle/>
            <a:p>
              <a:pPr algn="ctr">
                <a:lnSpc>
                  <a:spcPts val="9007"/>
                </a:lnSpc>
              </a:pPr>
              <a:r>
                <a:rPr lang="en-US" sz="6433">
                  <a:solidFill>
                    <a:srgbClr val="5A99D1"/>
                  </a:solidFill>
                  <a:latin typeface="Mero Thai"/>
                  <a:ea typeface="Mero Thai"/>
                  <a:cs typeface="Mero Thai"/>
                  <a:sym typeface="Mero Thai"/>
                </a:rPr>
                <a:t>¿En que consiste?</a:t>
              </a:r>
            </a:p>
          </p:txBody>
        </p:sp>
      </p:grpSp>
      <p:sp>
        <p:nvSpPr>
          <p:cNvPr name="TextBox 11" id="11"/>
          <p:cNvSpPr txBox="true"/>
          <p:nvPr/>
        </p:nvSpPr>
        <p:spPr>
          <a:xfrm rot="0">
            <a:off x="2450179" y="6196156"/>
            <a:ext cx="2908609" cy="576042"/>
          </a:xfrm>
          <a:prstGeom prst="rect">
            <a:avLst/>
          </a:prstGeom>
        </p:spPr>
        <p:txBody>
          <a:bodyPr anchor="t" rtlCol="false" tIns="0" lIns="0" bIns="0" rIns="0">
            <a:spAutoFit/>
          </a:bodyPr>
          <a:lstStyle/>
          <a:p>
            <a:pPr algn="ctr">
              <a:lnSpc>
                <a:spcPts val="4184"/>
              </a:lnSpc>
            </a:pPr>
            <a:r>
              <a:rPr lang="en-US" sz="2988">
                <a:solidFill>
                  <a:srgbClr val="FFFFFF"/>
                </a:solidFill>
                <a:latin typeface="Mero Thai"/>
                <a:ea typeface="Mero Thai"/>
                <a:cs typeface="Mero Thai"/>
                <a:sym typeface="Mero Thai"/>
              </a:rPr>
              <a:t>Beneficiario</a:t>
            </a:r>
          </a:p>
        </p:txBody>
      </p:sp>
      <p:grpSp>
        <p:nvGrpSpPr>
          <p:cNvPr name="Group 12" id="12"/>
          <p:cNvGrpSpPr/>
          <p:nvPr/>
        </p:nvGrpSpPr>
        <p:grpSpPr>
          <a:xfrm rot="0">
            <a:off x="6819517" y="3127484"/>
            <a:ext cx="4648966" cy="8316556"/>
            <a:chOff x="0" y="0"/>
            <a:chExt cx="6198622" cy="11088741"/>
          </a:xfrm>
        </p:grpSpPr>
        <p:grpSp>
          <p:nvGrpSpPr>
            <p:cNvPr name="Group 13" id="13"/>
            <p:cNvGrpSpPr/>
            <p:nvPr/>
          </p:nvGrpSpPr>
          <p:grpSpPr>
            <a:xfrm rot="0">
              <a:off x="0" y="1381347"/>
              <a:ext cx="6198622" cy="9707394"/>
              <a:chOff x="0" y="0"/>
              <a:chExt cx="1224419" cy="1917510"/>
            </a:xfrm>
          </p:grpSpPr>
          <p:sp>
            <p:nvSpPr>
              <p:cNvPr name="Freeform 14" id="14"/>
              <p:cNvSpPr/>
              <p:nvPr/>
            </p:nvSpPr>
            <p:spPr>
              <a:xfrm flipH="false" flipV="false" rot="0">
                <a:off x="0" y="0"/>
                <a:ext cx="1224419" cy="1917510"/>
              </a:xfrm>
              <a:custGeom>
                <a:avLst/>
                <a:gdLst/>
                <a:ahLst/>
                <a:cxnLst/>
                <a:rect r="r" b="b" t="t" l="l"/>
                <a:pathLst>
                  <a:path h="1917510" w="1224419">
                    <a:moveTo>
                      <a:pt x="84930" y="0"/>
                    </a:moveTo>
                    <a:lnTo>
                      <a:pt x="1139489" y="0"/>
                    </a:lnTo>
                    <a:cubicBezTo>
                      <a:pt x="1162014" y="0"/>
                      <a:pt x="1183616" y="8948"/>
                      <a:pt x="1199544" y="24875"/>
                    </a:cubicBezTo>
                    <a:cubicBezTo>
                      <a:pt x="1215471" y="40803"/>
                      <a:pt x="1224419" y="62405"/>
                      <a:pt x="1224419" y="84930"/>
                    </a:cubicBezTo>
                    <a:lnTo>
                      <a:pt x="1224419" y="1832580"/>
                    </a:lnTo>
                    <a:cubicBezTo>
                      <a:pt x="1224419" y="1855105"/>
                      <a:pt x="1215471" y="1876707"/>
                      <a:pt x="1199544" y="1892634"/>
                    </a:cubicBezTo>
                    <a:cubicBezTo>
                      <a:pt x="1183616" y="1908562"/>
                      <a:pt x="1162014" y="1917510"/>
                      <a:pt x="1139489" y="1917510"/>
                    </a:cubicBezTo>
                    <a:lnTo>
                      <a:pt x="84930" y="1917510"/>
                    </a:lnTo>
                    <a:cubicBezTo>
                      <a:pt x="62405" y="1917510"/>
                      <a:pt x="40803" y="1908562"/>
                      <a:pt x="24875" y="1892634"/>
                    </a:cubicBezTo>
                    <a:cubicBezTo>
                      <a:pt x="8948" y="1876707"/>
                      <a:pt x="0" y="1855105"/>
                      <a:pt x="0" y="1832580"/>
                    </a:cubicBezTo>
                    <a:lnTo>
                      <a:pt x="0" y="84930"/>
                    </a:lnTo>
                    <a:cubicBezTo>
                      <a:pt x="0" y="62405"/>
                      <a:pt x="8948" y="40803"/>
                      <a:pt x="24875" y="24875"/>
                    </a:cubicBezTo>
                    <a:cubicBezTo>
                      <a:pt x="40803" y="8948"/>
                      <a:pt x="62405" y="0"/>
                      <a:pt x="84930" y="0"/>
                    </a:cubicBezTo>
                    <a:close/>
                  </a:path>
                </a:pathLst>
              </a:custGeom>
              <a:solidFill>
                <a:srgbClr val="038FD8"/>
              </a:solidFill>
            </p:spPr>
          </p:sp>
          <p:sp>
            <p:nvSpPr>
              <p:cNvPr name="TextBox 15" id="15"/>
              <p:cNvSpPr txBox="true"/>
              <p:nvPr/>
            </p:nvSpPr>
            <p:spPr>
              <a:xfrm>
                <a:off x="0" y="-142875"/>
                <a:ext cx="1224419" cy="2060385"/>
              </a:xfrm>
              <a:prstGeom prst="rect">
                <a:avLst/>
              </a:prstGeom>
            </p:spPr>
            <p:txBody>
              <a:bodyPr anchor="ctr" rtlCol="false" tIns="50800" lIns="50800" bIns="50800" rIns="50800"/>
              <a:lstStyle/>
              <a:p>
                <a:pPr algn="ctr">
                  <a:lnSpc>
                    <a:spcPts val="4759"/>
                  </a:lnSpc>
                </a:pPr>
              </a:p>
            </p:txBody>
          </p:sp>
        </p:grpSp>
        <p:sp>
          <p:nvSpPr>
            <p:cNvPr name="Freeform 16" id="16"/>
            <p:cNvSpPr/>
            <p:nvPr/>
          </p:nvSpPr>
          <p:spPr>
            <a:xfrm flipH="false" flipV="false" rot="0">
              <a:off x="762477" y="5167012"/>
              <a:ext cx="3971583" cy="3184488"/>
            </a:xfrm>
            <a:custGeom>
              <a:avLst/>
              <a:gdLst/>
              <a:ahLst/>
              <a:cxnLst/>
              <a:rect r="r" b="b" t="t" l="l"/>
              <a:pathLst>
                <a:path h="3184488" w="3971583">
                  <a:moveTo>
                    <a:pt x="0" y="0"/>
                  </a:moveTo>
                  <a:lnTo>
                    <a:pt x="3971584" y="0"/>
                  </a:lnTo>
                  <a:lnTo>
                    <a:pt x="3971584" y="3184488"/>
                  </a:lnTo>
                  <a:lnTo>
                    <a:pt x="0" y="31844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358791" y="0"/>
              <a:ext cx="5481039" cy="3761363"/>
            </a:xfrm>
            <a:custGeom>
              <a:avLst/>
              <a:gdLst/>
              <a:ahLst/>
              <a:cxnLst/>
              <a:rect r="r" b="b" t="t" l="l"/>
              <a:pathLst>
                <a:path h="3761363" w="5481039">
                  <a:moveTo>
                    <a:pt x="0" y="0"/>
                  </a:moveTo>
                  <a:lnTo>
                    <a:pt x="5481039" y="0"/>
                  </a:lnTo>
                  <a:lnTo>
                    <a:pt x="5481039" y="3761363"/>
                  </a:lnTo>
                  <a:lnTo>
                    <a:pt x="0" y="37613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1160238" y="4014159"/>
              <a:ext cx="3878145" cy="726781"/>
            </a:xfrm>
            <a:prstGeom prst="rect">
              <a:avLst/>
            </a:prstGeom>
          </p:spPr>
          <p:txBody>
            <a:bodyPr anchor="t" rtlCol="false" tIns="0" lIns="0" bIns="0" rIns="0">
              <a:spAutoFit/>
            </a:bodyPr>
            <a:lstStyle/>
            <a:p>
              <a:pPr algn="ctr">
                <a:lnSpc>
                  <a:spcPts val="4184"/>
                </a:lnSpc>
              </a:pPr>
              <a:r>
                <a:rPr lang="en-US" sz="2988">
                  <a:solidFill>
                    <a:srgbClr val="FFFFFF"/>
                  </a:solidFill>
                  <a:latin typeface="Mero Thai"/>
                  <a:ea typeface="Mero Thai"/>
                  <a:cs typeface="Mero Thai"/>
                  <a:sym typeface="Mero Thai"/>
                </a:rPr>
                <a:t>Técnico</a:t>
              </a:r>
            </a:p>
          </p:txBody>
        </p:sp>
      </p:grpSp>
      <p:grpSp>
        <p:nvGrpSpPr>
          <p:cNvPr name="Group 19" id="19"/>
          <p:cNvGrpSpPr/>
          <p:nvPr/>
        </p:nvGrpSpPr>
        <p:grpSpPr>
          <a:xfrm rot="0">
            <a:off x="12059033" y="3446029"/>
            <a:ext cx="4648966" cy="7998011"/>
            <a:chOff x="0" y="0"/>
            <a:chExt cx="6198622" cy="10664014"/>
          </a:xfrm>
        </p:grpSpPr>
        <p:grpSp>
          <p:nvGrpSpPr>
            <p:cNvPr name="Group 20" id="20"/>
            <p:cNvGrpSpPr/>
            <p:nvPr/>
          </p:nvGrpSpPr>
          <p:grpSpPr>
            <a:xfrm rot="0">
              <a:off x="0" y="956620"/>
              <a:ext cx="6198622" cy="9707394"/>
              <a:chOff x="0" y="0"/>
              <a:chExt cx="1224419" cy="1917510"/>
            </a:xfrm>
          </p:grpSpPr>
          <p:sp>
            <p:nvSpPr>
              <p:cNvPr name="Freeform 21" id="21"/>
              <p:cNvSpPr/>
              <p:nvPr/>
            </p:nvSpPr>
            <p:spPr>
              <a:xfrm flipH="false" flipV="false" rot="0">
                <a:off x="0" y="0"/>
                <a:ext cx="1224419" cy="1917510"/>
              </a:xfrm>
              <a:custGeom>
                <a:avLst/>
                <a:gdLst/>
                <a:ahLst/>
                <a:cxnLst/>
                <a:rect r="r" b="b" t="t" l="l"/>
                <a:pathLst>
                  <a:path h="1917510" w="1224419">
                    <a:moveTo>
                      <a:pt x="84930" y="0"/>
                    </a:moveTo>
                    <a:lnTo>
                      <a:pt x="1139489" y="0"/>
                    </a:lnTo>
                    <a:cubicBezTo>
                      <a:pt x="1162014" y="0"/>
                      <a:pt x="1183616" y="8948"/>
                      <a:pt x="1199544" y="24875"/>
                    </a:cubicBezTo>
                    <a:cubicBezTo>
                      <a:pt x="1215471" y="40803"/>
                      <a:pt x="1224419" y="62405"/>
                      <a:pt x="1224419" y="84930"/>
                    </a:cubicBezTo>
                    <a:lnTo>
                      <a:pt x="1224419" y="1832580"/>
                    </a:lnTo>
                    <a:cubicBezTo>
                      <a:pt x="1224419" y="1855105"/>
                      <a:pt x="1215471" y="1876707"/>
                      <a:pt x="1199544" y="1892634"/>
                    </a:cubicBezTo>
                    <a:cubicBezTo>
                      <a:pt x="1183616" y="1908562"/>
                      <a:pt x="1162014" y="1917510"/>
                      <a:pt x="1139489" y="1917510"/>
                    </a:cubicBezTo>
                    <a:lnTo>
                      <a:pt x="84930" y="1917510"/>
                    </a:lnTo>
                    <a:cubicBezTo>
                      <a:pt x="62405" y="1917510"/>
                      <a:pt x="40803" y="1908562"/>
                      <a:pt x="24875" y="1892634"/>
                    </a:cubicBezTo>
                    <a:cubicBezTo>
                      <a:pt x="8948" y="1876707"/>
                      <a:pt x="0" y="1855105"/>
                      <a:pt x="0" y="1832580"/>
                    </a:cubicBezTo>
                    <a:lnTo>
                      <a:pt x="0" y="84930"/>
                    </a:lnTo>
                    <a:cubicBezTo>
                      <a:pt x="0" y="62405"/>
                      <a:pt x="8948" y="40803"/>
                      <a:pt x="24875" y="24875"/>
                    </a:cubicBezTo>
                    <a:cubicBezTo>
                      <a:pt x="40803" y="8948"/>
                      <a:pt x="62405" y="0"/>
                      <a:pt x="84930" y="0"/>
                    </a:cubicBezTo>
                    <a:close/>
                  </a:path>
                </a:pathLst>
              </a:custGeom>
              <a:solidFill>
                <a:srgbClr val="038FD8"/>
              </a:solidFill>
            </p:spPr>
          </p:sp>
          <p:sp>
            <p:nvSpPr>
              <p:cNvPr name="TextBox 22" id="22"/>
              <p:cNvSpPr txBox="true"/>
              <p:nvPr/>
            </p:nvSpPr>
            <p:spPr>
              <a:xfrm>
                <a:off x="0" y="-142875"/>
                <a:ext cx="1224419" cy="2060385"/>
              </a:xfrm>
              <a:prstGeom prst="rect">
                <a:avLst/>
              </a:prstGeom>
            </p:spPr>
            <p:txBody>
              <a:bodyPr anchor="ctr" rtlCol="false" tIns="50800" lIns="50800" bIns="50800" rIns="50800"/>
              <a:lstStyle/>
              <a:p>
                <a:pPr algn="ctr">
                  <a:lnSpc>
                    <a:spcPts val="4759"/>
                  </a:lnSpc>
                </a:pPr>
              </a:p>
            </p:txBody>
          </p:sp>
        </p:grpSp>
        <p:sp>
          <p:nvSpPr>
            <p:cNvPr name="Freeform 23" id="23"/>
            <p:cNvSpPr/>
            <p:nvPr/>
          </p:nvSpPr>
          <p:spPr>
            <a:xfrm flipH="false" flipV="false" rot="0">
              <a:off x="698500" y="5270446"/>
              <a:ext cx="2337311" cy="2334389"/>
            </a:xfrm>
            <a:custGeom>
              <a:avLst/>
              <a:gdLst/>
              <a:ahLst/>
              <a:cxnLst/>
              <a:rect r="r" b="b" t="t" l="l"/>
              <a:pathLst>
                <a:path h="2334389" w="2337311">
                  <a:moveTo>
                    <a:pt x="0" y="0"/>
                  </a:moveTo>
                  <a:lnTo>
                    <a:pt x="2337311" y="0"/>
                  </a:lnTo>
                  <a:lnTo>
                    <a:pt x="2337311" y="2334389"/>
                  </a:lnTo>
                  <a:lnTo>
                    <a:pt x="0" y="23343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3259362" y="5229211"/>
              <a:ext cx="2591806" cy="2416859"/>
            </a:xfrm>
            <a:custGeom>
              <a:avLst/>
              <a:gdLst/>
              <a:ahLst/>
              <a:cxnLst/>
              <a:rect r="r" b="b" t="t" l="l"/>
              <a:pathLst>
                <a:path h="2416859" w="2591806">
                  <a:moveTo>
                    <a:pt x="0" y="0"/>
                  </a:moveTo>
                  <a:lnTo>
                    <a:pt x="2591806" y="0"/>
                  </a:lnTo>
                  <a:lnTo>
                    <a:pt x="2591806" y="2416860"/>
                  </a:lnTo>
                  <a:lnTo>
                    <a:pt x="0" y="24168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5" id="25"/>
            <p:cNvSpPr/>
            <p:nvPr/>
          </p:nvSpPr>
          <p:spPr>
            <a:xfrm flipH="false" flipV="false" rot="0">
              <a:off x="1414913" y="0"/>
              <a:ext cx="3140352" cy="3140352"/>
            </a:xfrm>
            <a:custGeom>
              <a:avLst/>
              <a:gdLst/>
              <a:ahLst/>
              <a:cxnLst/>
              <a:rect r="r" b="b" t="t" l="l"/>
              <a:pathLst>
                <a:path h="3140352" w="3140352">
                  <a:moveTo>
                    <a:pt x="0" y="0"/>
                  </a:moveTo>
                  <a:lnTo>
                    <a:pt x="3140352" y="0"/>
                  </a:lnTo>
                  <a:lnTo>
                    <a:pt x="3140352" y="3140352"/>
                  </a:lnTo>
                  <a:lnTo>
                    <a:pt x="0" y="3140352"/>
                  </a:lnTo>
                  <a:lnTo>
                    <a:pt x="0" y="0"/>
                  </a:lnTo>
                  <a:close/>
                </a:path>
              </a:pathLst>
            </a:custGeom>
            <a:blipFill>
              <a:blip r:embed="rId15"/>
              <a:stretch>
                <a:fillRect l="0" t="0" r="0" b="0"/>
              </a:stretch>
            </a:blipFill>
          </p:spPr>
        </p:sp>
        <p:sp>
          <p:nvSpPr>
            <p:cNvPr name="TextBox 26" id="26"/>
            <p:cNvSpPr txBox="true"/>
            <p:nvPr/>
          </p:nvSpPr>
          <p:spPr>
            <a:xfrm rot="0">
              <a:off x="1160238" y="3589432"/>
              <a:ext cx="3878145" cy="726781"/>
            </a:xfrm>
            <a:prstGeom prst="rect">
              <a:avLst/>
            </a:prstGeom>
          </p:spPr>
          <p:txBody>
            <a:bodyPr anchor="t" rtlCol="false" tIns="0" lIns="0" bIns="0" rIns="0">
              <a:spAutoFit/>
            </a:bodyPr>
            <a:lstStyle/>
            <a:p>
              <a:pPr algn="ctr">
                <a:lnSpc>
                  <a:spcPts val="4184"/>
                </a:lnSpc>
              </a:pPr>
              <a:r>
                <a:rPr lang="en-US" sz="2988">
                  <a:solidFill>
                    <a:srgbClr val="FFFFFF"/>
                  </a:solidFill>
                  <a:latin typeface="Mero Thai"/>
                  <a:ea typeface="Mero Thai"/>
                  <a:cs typeface="Mero Thai"/>
                  <a:sym typeface="Mero Thai"/>
                </a:rPr>
                <a:t>Administrador</a:t>
              </a:r>
            </a:p>
          </p:txBody>
        </p:sp>
      </p:grpSp>
      <p:grpSp>
        <p:nvGrpSpPr>
          <p:cNvPr name="Group 27" id="27"/>
          <p:cNvGrpSpPr/>
          <p:nvPr/>
        </p:nvGrpSpPr>
        <p:grpSpPr>
          <a:xfrm rot="0">
            <a:off x="2289476" y="7471283"/>
            <a:ext cx="1371466" cy="1451287"/>
            <a:chOff x="0" y="0"/>
            <a:chExt cx="1828622" cy="1935049"/>
          </a:xfrm>
        </p:grpSpPr>
        <p:sp>
          <p:nvSpPr>
            <p:cNvPr name="Freeform 28" id="28"/>
            <p:cNvSpPr/>
            <p:nvPr/>
          </p:nvSpPr>
          <p:spPr>
            <a:xfrm flipH="false" flipV="false" rot="0">
              <a:off x="0" y="0"/>
              <a:ext cx="1828622" cy="1935049"/>
            </a:xfrm>
            <a:custGeom>
              <a:avLst/>
              <a:gdLst/>
              <a:ahLst/>
              <a:cxnLst/>
              <a:rect r="r" b="b" t="t" l="l"/>
              <a:pathLst>
                <a:path h="1935049" w="1828622">
                  <a:moveTo>
                    <a:pt x="0" y="0"/>
                  </a:moveTo>
                  <a:lnTo>
                    <a:pt x="1828622" y="0"/>
                  </a:lnTo>
                  <a:lnTo>
                    <a:pt x="1828622" y="1935049"/>
                  </a:lnTo>
                  <a:lnTo>
                    <a:pt x="0" y="19350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560909">
              <a:off x="462331" y="1084579"/>
              <a:ext cx="497395" cy="497395"/>
            </a:xfrm>
            <a:custGeom>
              <a:avLst/>
              <a:gdLst/>
              <a:ahLst/>
              <a:cxnLst/>
              <a:rect r="r" b="b" t="t" l="l"/>
              <a:pathLst>
                <a:path h="497395" w="497395">
                  <a:moveTo>
                    <a:pt x="0" y="0"/>
                  </a:moveTo>
                  <a:lnTo>
                    <a:pt x="497395" y="0"/>
                  </a:lnTo>
                  <a:lnTo>
                    <a:pt x="497395" y="497395"/>
                  </a:lnTo>
                  <a:lnTo>
                    <a:pt x="0" y="49739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0" id="30"/>
            <p:cNvSpPr/>
            <p:nvPr/>
          </p:nvSpPr>
          <p:spPr>
            <a:xfrm flipH="false" flipV="false" rot="-552538">
              <a:off x="328071" y="290790"/>
              <a:ext cx="543818" cy="573951"/>
            </a:xfrm>
            <a:custGeom>
              <a:avLst/>
              <a:gdLst/>
              <a:ahLst/>
              <a:cxnLst/>
              <a:rect r="r" b="b" t="t" l="l"/>
              <a:pathLst>
                <a:path h="573951" w="543818">
                  <a:moveTo>
                    <a:pt x="0" y="0"/>
                  </a:moveTo>
                  <a:lnTo>
                    <a:pt x="543818" y="0"/>
                  </a:lnTo>
                  <a:lnTo>
                    <a:pt x="543818" y="573950"/>
                  </a:lnTo>
                  <a:lnTo>
                    <a:pt x="0" y="57395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F4FC"/>
        </a:solidFill>
      </p:bgPr>
    </p:bg>
    <p:spTree>
      <p:nvGrpSpPr>
        <p:cNvPr id="1" name=""/>
        <p:cNvGrpSpPr/>
        <p:nvPr/>
      </p:nvGrpSpPr>
      <p:grpSpPr>
        <a:xfrm>
          <a:off x="0" y="0"/>
          <a:ext cx="0" cy="0"/>
          <a:chOff x="0" y="0"/>
          <a:chExt cx="0" cy="0"/>
        </a:xfrm>
      </p:grpSpPr>
      <p:sp>
        <p:nvSpPr>
          <p:cNvPr name="AutoShape 2" id="2"/>
          <p:cNvSpPr/>
          <p:nvPr/>
        </p:nvSpPr>
        <p:spPr>
          <a:xfrm flipV="true">
            <a:off x="1579134" y="6460897"/>
            <a:ext cx="4172210" cy="0"/>
          </a:xfrm>
          <a:prstGeom prst="line">
            <a:avLst/>
          </a:prstGeom>
          <a:ln cap="flat" w="57150">
            <a:solidFill>
              <a:srgbClr val="34495E"/>
            </a:solidFill>
            <a:prstDash val="solid"/>
            <a:headEnd type="none" len="sm" w="sm"/>
            <a:tailEnd type="none" len="sm" w="sm"/>
          </a:ln>
        </p:spPr>
      </p:sp>
      <p:sp>
        <p:nvSpPr>
          <p:cNvPr name="Freeform 3" id="3"/>
          <p:cNvSpPr/>
          <p:nvPr/>
        </p:nvSpPr>
        <p:spPr>
          <a:xfrm flipH="false" flipV="false" rot="0">
            <a:off x="11757615" y="3338653"/>
            <a:ext cx="2344362" cy="1951681"/>
          </a:xfrm>
          <a:custGeom>
            <a:avLst/>
            <a:gdLst/>
            <a:ahLst/>
            <a:cxnLst/>
            <a:rect r="r" b="b" t="t" l="l"/>
            <a:pathLst>
              <a:path h="1951681" w="2344362">
                <a:moveTo>
                  <a:pt x="0" y="0"/>
                </a:moveTo>
                <a:lnTo>
                  <a:pt x="2344362" y="0"/>
                </a:lnTo>
                <a:lnTo>
                  <a:pt x="2344362" y="1951681"/>
                </a:lnTo>
                <a:lnTo>
                  <a:pt x="0" y="1951681"/>
                </a:lnTo>
                <a:lnTo>
                  <a:pt x="0" y="0"/>
                </a:lnTo>
                <a:close/>
              </a:path>
            </a:pathLst>
          </a:custGeom>
          <a:blipFill>
            <a:blip r:embed="rId2"/>
            <a:stretch>
              <a:fillRect l="0" t="0" r="0" b="0"/>
            </a:stretch>
          </a:blipFill>
        </p:spPr>
      </p:sp>
      <p:sp>
        <p:nvSpPr>
          <p:cNvPr name="Freeform 4" id="4"/>
          <p:cNvSpPr/>
          <p:nvPr/>
        </p:nvSpPr>
        <p:spPr>
          <a:xfrm flipH="false" flipV="false" rot="0">
            <a:off x="14897893" y="3430285"/>
            <a:ext cx="2361407" cy="2072135"/>
          </a:xfrm>
          <a:custGeom>
            <a:avLst/>
            <a:gdLst/>
            <a:ahLst/>
            <a:cxnLst/>
            <a:rect r="r" b="b" t="t" l="l"/>
            <a:pathLst>
              <a:path h="2072135" w="2361407">
                <a:moveTo>
                  <a:pt x="0" y="0"/>
                </a:moveTo>
                <a:lnTo>
                  <a:pt x="2361407" y="0"/>
                </a:lnTo>
                <a:lnTo>
                  <a:pt x="2361407" y="2072135"/>
                </a:lnTo>
                <a:lnTo>
                  <a:pt x="0" y="2072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6094682" y="4350785"/>
            <a:ext cx="1379580" cy="19050"/>
          </a:xfrm>
          <a:prstGeom prst="line">
            <a:avLst/>
          </a:prstGeom>
          <a:ln cap="flat" w="152400">
            <a:solidFill>
              <a:srgbClr val="34495E"/>
            </a:solidFill>
            <a:prstDash val="solid"/>
            <a:headEnd type="none" len="sm" w="sm"/>
            <a:tailEnd type="arrow" len="sm" w="med"/>
          </a:ln>
        </p:spPr>
      </p:sp>
      <p:grpSp>
        <p:nvGrpSpPr>
          <p:cNvPr name="Group 6" id="6"/>
          <p:cNvGrpSpPr/>
          <p:nvPr/>
        </p:nvGrpSpPr>
        <p:grpSpPr>
          <a:xfrm rot="0">
            <a:off x="1236712" y="6745881"/>
            <a:ext cx="16022588" cy="2359296"/>
            <a:chOff x="0" y="0"/>
            <a:chExt cx="21363451" cy="3145728"/>
          </a:xfrm>
        </p:grpSpPr>
        <p:sp>
          <p:nvSpPr>
            <p:cNvPr name="Freeform 7" id="7"/>
            <p:cNvSpPr/>
            <p:nvPr/>
          </p:nvSpPr>
          <p:spPr>
            <a:xfrm flipH="false" flipV="false" rot="0">
              <a:off x="0" y="355062"/>
              <a:ext cx="6475891" cy="2689585"/>
            </a:xfrm>
            <a:custGeom>
              <a:avLst/>
              <a:gdLst/>
              <a:ahLst/>
              <a:cxnLst/>
              <a:rect r="r" b="b" t="t" l="l"/>
              <a:pathLst>
                <a:path h="2689585" w="6475891">
                  <a:moveTo>
                    <a:pt x="0" y="0"/>
                  </a:moveTo>
                  <a:lnTo>
                    <a:pt x="6475891" y="0"/>
                  </a:lnTo>
                  <a:lnTo>
                    <a:pt x="6475891" y="2689585"/>
                  </a:lnTo>
                  <a:lnTo>
                    <a:pt x="0" y="2689585"/>
                  </a:lnTo>
                  <a:lnTo>
                    <a:pt x="0" y="0"/>
                  </a:lnTo>
                  <a:close/>
                </a:path>
              </a:pathLst>
            </a:custGeom>
            <a:blipFill>
              <a:blip r:embed="rId5"/>
              <a:stretch>
                <a:fillRect l="0" t="-73567" r="0" b="-67209"/>
              </a:stretch>
            </a:blipFill>
          </p:spPr>
        </p:sp>
        <p:sp>
          <p:nvSpPr>
            <p:cNvPr name="Freeform 8" id="8"/>
            <p:cNvSpPr/>
            <p:nvPr/>
          </p:nvSpPr>
          <p:spPr>
            <a:xfrm flipH="false" flipV="false" rot="0">
              <a:off x="9999048" y="262714"/>
              <a:ext cx="2538415" cy="2620300"/>
            </a:xfrm>
            <a:custGeom>
              <a:avLst/>
              <a:gdLst/>
              <a:ahLst/>
              <a:cxnLst/>
              <a:rect r="r" b="b" t="t" l="l"/>
              <a:pathLst>
                <a:path h="2620300" w="2538415">
                  <a:moveTo>
                    <a:pt x="0" y="0"/>
                  </a:moveTo>
                  <a:lnTo>
                    <a:pt x="2538416" y="0"/>
                  </a:lnTo>
                  <a:lnTo>
                    <a:pt x="2538416" y="2620300"/>
                  </a:lnTo>
                  <a:lnTo>
                    <a:pt x="0" y="2620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6478697" y="1572864"/>
              <a:ext cx="1839440" cy="25400"/>
            </a:xfrm>
            <a:prstGeom prst="line">
              <a:avLst/>
            </a:prstGeom>
            <a:ln cap="flat" w="203200">
              <a:solidFill>
                <a:srgbClr val="34495E"/>
              </a:solidFill>
              <a:prstDash val="solid"/>
              <a:headEnd type="none" len="sm" w="sm"/>
              <a:tailEnd type="arrow" len="sm" w="med"/>
            </a:ln>
          </p:spPr>
        </p:sp>
        <p:sp>
          <p:nvSpPr>
            <p:cNvPr name="Freeform 10" id="10"/>
            <p:cNvSpPr/>
            <p:nvPr/>
          </p:nvSpPr>
          <p:spPr>
            <a:xfrm flipH="false" flipV="false" rot="0">
              <a:off x="14142167" y="126956"/>
              <a:ext cx="2891816" cy="2891816"/>
            </a:xfrm>
            <a:custGeom>
              <a:avLst/>
              <a:gdLst/>
              <a:ahLst/>
              <a:cxnLst/>
              <a:rect r="r" b="b" t="t" l="l"/>
              <a:pathLst>
                <a:path h="2891816" w="2891816">
                  <a:moveTo>
                    <a:pt x="0" y="0"/>
                  </a:moveTo>
                  <a:lnTo>
                    <a:pt x="2891816" y="0"/>
                  </a:lnTo>
                  <a:lnTo>
                    <a:pt x="2891816" y="2891816"/>
                  </a:lnTo>
                  <a:lnTo>
                    <a:pt x="0" y="28918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8257044" y="0"/>
              <a:ext cx="3106407" cy="3145728"/>
            </a:xfrm>
            <a:custGeom>
              <a:avLst/>
              <a:gdLst/>
              <a:ahLst/>
              <a:cxnLst/>
              <a:rect r="r" b="b" t="t" l="l"/>
              <a:pathLst>
                <a:path h="3145728" w="3106407">
                  <a:moveTo>
                    <a:pt x="0" y="0"/>
                  </a:moveTo>
                  <a:lnTo>
                    <a:pt x="3106407" y="0"/>
                  </a:lnTo>
                  <a:lnTo>
                    <a:pt x="3106407" y="3145728"/>
                  </a:lnTo>
                  <a:lnTo>
                    <a:pt x="0" y="31457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2" id="12"/>
          <p:cNvSpPr/>
          <p:nvPr/>
        </p:nvSpPr>
        <p:spPr>
          <a:xfrm flipH="false" flipV="false" rot="0">
            <a:off x="8208739" y="3430285"/>
            <a:ext cx="2958330" cy="1860050"/>
          </a:xfrm>
          <a:custGeom>
            <a:avLst/>
            <a:gdLst/>
            <a:ahLst/>
            <a:cxnLst/>
            <a:rect r="r" b="b" t="t" l="l"/>
            <a:pathLst>
              <a:path h="1860050" w="2958330">
                <a:moveTo>
                  <a:pt x="0" y="0"/>
                </a:moveTo>
                <a:lnTo>
                  <a:pt x="2958330" y="0"/>
                </a:lnTo>
                <a:lnTo>
                  <a:pt x="2958330" y="1860049"/>
                </a:lnTo>
                <a:lnTo>
                  <a:pt x="0" y="1860049"/>
                </a:lnTo>
                <a:lnTo>
                  <a:pt x="0" y="0"/>
                </a:lnTo>
                <a:close/>
              </a:path>
            </a:pathLst>
          </a:custGeom>
          <a:blipFill>
            <a:blip r:embed="rId12"/>
            <a:stretch>
              <a:fillRect l="0" t="0" r="0" b="0"/>
            </a:stretch>
          </a:blipFill>
        </p:spPr>
      </p:sp>
      <p:sp>
        <p:nvSpPr>
          <p:cNvPr name="Freeform 13" id="13"/>
          <p:cNvSpPr/>
          <p:nvPr/>
        </p:nvSpPr>
        <p:spPr>
          <a:xfrm flipH="false" flipV="false" rot="0">
            <a:off x="1973816" y="2778892"/>
            <a:ext cx="3382711" cy="3162834"/>
          </a:xfrm>
          <a:custGeom>
            <a:avLst/>
            <a:gdLst/>
            <a:ahLst/>
            <a:cxnLst/>
            <a:rect r="r" b="b" t="t" l="l"/>
            <a:pathLst>
              <a:path h="3162834" w="3382711">
                <a:moveTo>
                  <a:pt x="0" y="0"/>
                </a:moveTo>
                <a:lnTo>
                  <a:pt x="3382710" y="0"/>
                </a:lnTo>
                <a:lnTo>
                  <a:pt x="3382710" y="3162835"/>
                </a:lnTo>
                <a:lnTo>
                  <a:pt x="0" y="31628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028700" y="876454"/>
            <a:ext cx="16943666" cy="1102338"/>
          </a:xfrm>
          <a:prstGeom prst="rect">
            <a:avLst/>
          </a:prstGeom>
        </p:spPr>
        <p:txBody>
          <a:bodyPr anchor="t" rtlCol="false" tIns="0" lIns="0" bIns="0" rIns="0">
            <a:spAutoFit/>
          </a:bodyPr>
          <a:lstStyle/>
          <a:p>
            <a:pPr algn="ctr">
              <a:lnSpc>
                <a:spcPts val="9066"/>
              </a:lnSpc>
            </a:pPr>
            <a:r>
              <a:rPr lang="en-US" sz="6475">
                <a:solidFill>
                  <a:srgbClr val="333333"/>
                </a:solidFill>
                <a:latin typeface="Intro Rust"/>
                <a:ea typeface="Intro Rust"/>
                <a:cs typeface="Intro Rust"/>
                <a:sym typeface="Intro Rust"/>
              </a:rPr>
              <a:t>Impacto Social y Organizacional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07785" y="1174673"/>
            <a:ext cx="3025902" cy="2647664"/>
          </a:xfrm>
          <a:custGeom>
            <a:avLst/>
            <a:gdLst/>
            <a:ahLst/>
            <a:cxnLst/>
            <a:rect r="r" b="b" t="t" l="l"/>
            <a:pathLst>
              <a:path h="2647664" w="3025902">
                <a:moveTo>
                  <a:pt x="0" y="0"/>
                </a:moveTo>
                <a:lnTo>
                  <a:pt x="3025902" y="0"/>
                </a:lnTo>
                <a:lnTo>
                  <a:pt x="3025902" y="2647663"/>
                </a:lnTo>
                <a:lnTo>
                  <a:pt x="0" y="2647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5426" y="4336754"/>
            <a:ext cx="15172928" cy="1179056"/>
            <a:chOff x="0" y="0"/>
            <a:chExt cx="20230571" cy="1572075"/>
          </a:xfrm>
        </p:grpSpPr>
        <p:grpSp>
          <p:nvGrpSpPr>
            <p:cNvPr name="Group 4" id="4"/>
            <p:cNvGrpSpPr/>
            <p:nvPr/>
          </p:nvGrpSpPr>
          <p:grpSpPr>
            <a:xfrm rot="0">
              <a:off x="2071655" y="0"/>
              <a:ext cx="7832268" cy="1441786"/>
              <a:chOff x="0" y="0"/>
              <a:chExt cx="1547115" cy="284797"/>
            </a:xfrm>
          </p:grpSpPr>
          <p:sp>
            <p:nvSpPr>
              <p:cNvPr name="Freeform 5" id="5"/>
              <p:cNvSpPr/>
              <p:nvPr/>
            </p:nvSpPr>
            <p:spPr>
              <a:xfrm flipH="false" flipV="false" rot="0">
                <a:off x="0" y="0"/>
                <a:ext cx="1547115" cy="284797"/>
              </a:xfrm>
              <a:custGeom>
                <a:avLst/>
                <a:gdLst/>
                <a:ahLst/>
                <a:cxnLst/>
                <a:rect r="r" b="b" t="t" l="l"/>
                <a:pathLst>
                  <a:path h="284797" w="1547115">
                    <a:moveTo>
                      <a:pt x="22405" y="0"/>
                    </a:moveTo>
                    <a:lnTo>
                      <a:pt x="1524709" y="0"/>
                    </a:lnTo>
                    <a:cubicBezTo>
                      <a:pt x="1537084" y="0"/>
                      <a:pt x="1547115" y="10031"/>
                      <a:pt x="1547115" y="22405"/>
                    </a:cubicBezTo>
                    <a:lnTo>
                      <a:pt x="1547115" y="262392"/>
                    </a:lnTo>
                    <a:cubicBezTo>
                      <a:pt x="1547115" y="268334"/>
                      <a:pt x="1544754" y="274033"/>
                      <a:pt x="1540552" y="278235"/>
                    </a:cubicBezTo>
                    <a:cubicBezTo>
                      <a:pt x="1536351" y="282437"/>
                      <a:pt x="1530652" y="284797"/>
                      <a:pt x="1524709" y="284797"/>
                    </a:cubicBezTo>
                    <a:lnTo>
                      <a:pt x="22405" y="284797"/>
                    </a:lnTo>
                    <a:cubicBezTo>
                      <a:pt x="10031" y="284797"/>
                      <a:pt x="0" y="274766"/>
                      <a:pt x="0" y="262392"/>
                    </a:cubicBezTo>
                    <a:lnTo>
                      <a:pt x="0" y="22405"/>
                    </a:lnTo>
                    <a:cubicBezTo>
                      <a:pt x="0" y="10031"/>
                      <a:pt x="10031" y="0"/>
                      <a:pt x="22405" y="0"/>
                    </a:cubicBezTo>
                    <a:close/>
                  </a:path>
                </a:pathLst>
              </a:custGeom>
              <a:solidFill>
                <a:srgbClr val="2C5371"/>
              </a:solidFill>
            </p:spPr>
          </p:sp>
          <p:sp>
            <p:nvSpPr>
              <p:cNvPr name="TextBox 6" id="6"/>
              <p:cNvSpPr txBox="true"/>
              <p:nvPr/>
            </p:nvSpPr>
            <p:spPr>
              <a:xfrm>
                <a:off x="0" y="-123825"/>
                <a:ext cx="1547115" cy="408622"/>
              </a:xfrm>
              <a:prstGeom prst="rect">
                <a:avLst/>
              </a:prstGeom>
            </p:spPr>
            <p:txBody>
              <a:bodyPr anchor="ctr" rtlCol="false" tIns="50800" lIns="50800" bIns="50800" rIns="50800"/>
              <a:lstStyle/>
              <a:p>
                <a:pPr algn="ctr">
                  <a:lnSpc>
                    <a:spcPts val="4199"/>
                  </a:lnSpc>
                </a:pPr>
                <a:r>
                  <a:rPr lang="en-US" sz="2999">
                    <a:solidFill>
                      <a:srgbClr val="FFFFFF"/>
                    </a:solidFill>
                    <a:latin typeface="Mero Thai"/>
                    <a:ea typeface="Mero Thai"/>
                    <a:cs typeface="Mero Thai"/>
                    <a:sym typeface="Mero Thai"/>
                  </a:rPr>
                  <a:t>Desarrollo de software</a:t>
                </a:r>
              </a:p>
            </p:txBody>
          </p:sp>
        </p:grpSp>
        <p:grpSp>
          <p:nvGrpSpPr>
            <p:cNvPr name="Group 7" id="7"/>
            <p:cNvGrpSpPr/>
            <p:nvPr/>
          </p:nvGrpSpPr>
          <p:grpSpPr>
            <a:xfrm rot="0">
              <a:off x="13120721" y="85448"/>
              <a:ext cx="7109849" cy="1441786"/>
              <a:chOff x="0" y="0"/>
              <a:chExt cx="1404415" cy="284797"/>
            </a:xfrm>
          </p:grpSpPr>
          <p:sp>
            <p:nvSpPr>
              <p:cNvPr name="Freeform 8" id="8"/>
              <p:cNvSpPr/>
              <p:nvPr/>
            </p:nvSpPr>
            <p:spPr>
              <a:xfrm flipH="false" flipV="false" rot="0">
                <a:off x="0" y="0"/>
                <a:ext cx="1404415" cy="284797"/>
              </a:xfrm>
              <a:custGeom>
                <a:avLst/>
                <a:gdLst/>
                <a:ahLst/>
                <a:cxnLst/>
                <a:rect r="r" b="b" t="t" l="l"/>
                <a:pathLst>
                  <a:path h="284797" w="1404415">
                    <a:moveTo>
                      <a:pt x="24682" y="0"/>
                    </a:moveTo>
                    <a:lnTo>
                      <a:pt x="1379733" y="0"/>
                    </a:lnTo>
                    <a:cubicBezTo>
                      <a:pt x="1393364" y="0"/>
                      <a:pt x="1404415" y="11050"/>
                      <a:pt x="1404415" y="24682"/>
                    </a:cubicBezTo>
                    <a:lnTo>
                      <a:pt x="1404415" y="260116"/>
                    </a:lnTo>
                    <a:cubicBezTo>
                      <a:pt x="1404415" y="273747"/>
                      <a:pt x="1393364" y="284797"/>
                      <a:pt x="1379733" y="284797"/>
                    </a:cubicBezTo>
                    <a:lnTo>
                      <a:pt x="24682" y="284797"/>
                    </a:lnTo>
                    <a:cubicBezTo>
                      <a:pt x="11050" y="284797"/>
                      <a:pt x="0" y="273747"/>
                      <a:pt x="0" y="260116"/>
                    </a:cubicBezTo>
                    <a:lnTo>
                      <a:pt x="0" y="24682"/>
                    </a:lnTo>
                    <a:cubicBezTo>
                      <a:pt x="0" y="11050"/>
                      <a:pt x="11050" y="0"/>
                      <a:pt x="24682" y="0"/>
                    </a:cubicBezTo>
                    <a:close/>
                  </a:path>
                </a:pathLst>
              </a:custGeom>
              <a:solidFill>
                <a:srgbClr val="2C5371"/>
              </a:solidFill>
            </p:spPr>
          </p:sp>
          <p:sp>
            <p:nvSpPr>
              <p:cNvPr name="TextBox 9" id="9"/>
              <p:cNvSpPr txBox="true"/>
              <p:nvPr/>
            </p:nvSpPr>
            <p:spPr>
              <a:xfrm>
                <a:off x="0" y="-123825"/>
                <a:ext cx="1404415" cy="408622"/>
              </a:xfrm>
              <a:prstGeom prst="rect">
                <a:avLst/>
              </a:prstGeom>
            </p:spPr>
            <p:txBody>
              <a:bodyPr anchor="ctr" rtlCol="false" tIns="50800" lIns="50800" bIns="50800" rIns="50800"/>
              <a:lstStyle/>
              <a:p>
                <a:pPr algn="ctr">
                  <a:lnSpc>
                    <a:spcPts val="4199"/>
                  </a:lnSpc>
                </a:pPr>
                <a:r>
                  <a:rPr lang="en-US" sz="2999">
                    <a:solidFill>
                      <a:srgbClr val="FFFFFF"/>
                    </a:solidFill>
                    <a:latin typeface="Mero Thai"/>
                    <a:ea typeface="Mero Thai"/>
                    <a:cs typeface="Mero Thai"/>
                    <a:sym typeface="Mero Thai"/>
                  </a:rPr>
                  <a:t>Bases de datos</a:t>
                </a:r>
              </a:p>
            </p:txBody>
          </p:sp>
        </p:grpSp>
        <p:sp>
          <p:nvSpPr>
            <p:cNvPr name="Freeform 10" id="10"/>
            <p:cNvSpPr/>
            <p:nvPr/>
          </p:nvSpPr>
          <p:spPr>
            <a:xfrm flipH="false" flipV="false" rot="0">
              <a:off x="0" y="99630"/>
              <a:ext cx="1775038" cy="1242527"/>
            </a:xfrm>
            <a:custGeom>
              <a:avLst/>
              <a:gdLst/>
              <a:ahLst/>
              <a:cxnLst/>
              <a:rect r="r" b="b" t="t" l="l"/>
              <a:pathLst>
                <a:path h="1242527" w="1775038">
                  <a:moveTo>
                    <a:pt x="0" y="0"/>
                  </a:moveTo>
                  <a:lnTo>
                    <a:pt x="1775038" y="0"/>
                  </a:lnTo>
                  <a:lnTo>
                    <a:pt x="1775038" y="1242526"/>
                  </a:lnTo>
                  <a:lnTo>
                    <a:pt x="0" y="1242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109971" y="40607"/>
              <a:ext cx="1531468" cy="1531468"/>
            </a:xfrm>
            <a:custGeom>
              <a:avLst/>
              <a:gdLst/>
              <a:ahLst/>
              <a:cxnLst/>
              <a:rect r="r" b="b" t="t" l="l"/>
              <a:pathLst>
                <a:path h="1531468" w="1531468">
                  <a:moveTo>
                    <a:pt x="0" y="0"/>
                  </a:moveTo>
                  <a:lnTo>
                    <a:pt x="1531468" y="0"/>
                  </a:lnTo>
                  <a:lnTo>
                    <a:pt x="1531468" y="1531468"/>
                  </a:lnTo>
                  <a:lnTo>
                    <a:pt x="0" y="1531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1779356" y="5980069"/>
            <a:ext cx="14978998" cy="1209511"/>
            <a:chOff x="0" y="0"/>
            <a:chExt cx="19971998" cy="1612682"/>
          </a:xfrm>
        </p:grpSpPr>
        <p:grpSp>
          <p:nvGrpSpPr>
            <p:cNvPr name="Group 13" id="13"/>
            <p:cNvGrpSpPr/>
            <p:nvPr/>
          </p:nvGrpSpPr>
          <p:grpSpPr>
            <a:xfrm rot="0">
              <a:off x="1813082" y="85448"/>
              <a:ext cx="7832268" cy="1441786"/>
              <a:chOff x="0" y="0"/>
              <a:chExt cx="1547115" cy="284797"/>
            </a:xfrm>
          </p:grpSpPr>
          <p:sp>
            <p:nvSpPr>
              <p:cNvPr name="Freeform 14" id="14"/>
              <p:cNvSpPr/>
              <p:nvPr/>
            </p:nvSpPr>
            <p:spPr>
              <a:xfrm flipH="false" flipV="false" rot="0">
                <a:off x="0" y="0"/>
                <a:ext cx="1547115" cy="284797"/>
              </a:xfrm>
              <a:custGeom>
                <a:avLst/>
                <a:gdLst/>
                <a:ahLst/>
                <a:cxnLst/>
                <a:rect r="r" b="b" t="t" l="l"/>
                <a:pathLst>
                  <a:path h="284797" w="1547115">
                    <a:moveTo>
                      <a:pt x="22405" y="0"/>
                    </a:moveTo>
                    <a:lnTo>
                      <a:pt x="1524709" y="0"/>
                    </a:lnTo>
                    <a:cubicBezTo>
                      <a:pt x="1537084" y="0"/>
                      <a:pt x="1547115" y="10031"/>
                      <a:pt x="1547115" y="22405"/>
                    </a:cubicBezTo>
                    <a:lnTo>
                      <a:pt x="1547115" y="262392"/>
                    </a:lnTo>
                    <a:cubicBezTo>
                      <a:pt x="1547115" y="268334"/>
                      <a:pt x="1544754" y="274033"/>
                      <a:pt x="1540552" y="278235"/>
                    </a:cubicBezTo>
                    <a:cubicBezTo>
                      <a:pt x="1536351" y="282437"/>
                      <a:pt x="1530652" y="284797"/>
                      <a:pt x="1524709" y="284797"/>
                    </a:cubicBezTo>
                    <a:lnTo>
                      <a:pt x="22405" y="284797"/>
                    </a:lnTo>
                    <a:cubicBezTo>
                      <a:pt x="10031" y="284797"/>
                      <a:pt x="0" y="274766"/>
                      <a:pt x="0" y="262392"/>
                    </a:cubicBezTo>
                    <a:lnTo>
                      <a:pt x="0" y="22405"/>
                    </a:lnTo>
                    <a:cubicBezTo>
                      <a:pt x="0" y="10031"/>
                      <a:pt x="10031" y="0"/>
                      <a:pt x="22405" y="0"/>
                    </a:cubicBezTo>
                    <a:close/>
                  </a:path>
                </a:pathLst>
              </a:custGeom>
              <a:solidFill>
                <a:srgbClr val="2C5371"/>
              </a:solidFill>
            </p:spPr>
          </p:sp>
          <p:sp>
            <p:nvSpPr>
              <p:cNvPr name="TextBox 15" id="15"/>
              <p:cNvSpPr txBox="true"/>
              <p:nvPr/>
            </p:nvSpPr>
            <p:spPr>
              <a:xfrm>
                <a:off x="0" y="-123825"/>
                <a:ext cx="1547115" cy="408622"/>
              </a:xfrm>
              <a:prstGeom prst="rect">
                <a:avLst/>
              </a:prstGeom>
            </p:spPr>
            <p:txBody>
              <a:bodyPr anchor="ctr" rtlCol="false" tIns="50800" lIns="50800" bIns="50800" rIns="50800"/>
              <a:lstStyle/>
              <a:p>
                <a:pPr algn="ctr">
                  <a:lnSpc>
                    <a:spcPts val="4199"/>
                  </a:lnSpc>
                </a:pPr>
                <a:r>
                  <a:rPr lang="en-US" sz="2999">
                    <a:solidFill>
                      <a:srgbClr val="FFFFFF"/>
                    </a:solidFill>
                    <a:latin typeface="Mero Thai"/>
                    <a:ea typeface="Mero Thai"/>
                    <a:cs typeface="Mero Thai"/>
                    <a:sym typeface="Mero Thai"/>
                  </a:rPr>
                  <a:t>Seguridad de información</a:t>
                </a:r>
              </a:p>
            </p:txBody>
          </p:sp>
        </p:grpSp>
        <p:grpSp>
          <p:nvGrpSpPr>
            <p:cNvPr name="Group 16" id="16"/>
            <p:cNvGrpSpPr/>
            <p:nvPr/>
          </p:nvGrpSpPr>
          <p:grpSpPr>
            <a:xfrm rot="0">
              <a:off x="12862148" y="85448"/>
              <a:ext cx="7109849" cy="1441786"/>
              <a:chOff x="0" y="0"/>
              <a:chExt cx="1404415" cy="284797"/>
            </a:xfrm>
          </p:grpSpPr>
          <p:sp>
            <p:nvSpPr>
              <p:cNvPr name="Freeform 17" id="17"/>
              <p:cNvSpPr/>
              <p:nvPr/>
            </p:nvSpPr>
            <p:spPr>
              <a:xfrm flipH="false" flipV="false" rot="0">
                <a:off x="0" y="0"/>
                <a:ext cx="1404415" cy="284797"/>
              </a:xfrm>
              <a:custGeom>
                <a:avLst/>
                <a:gdLst/>
                <a:ahLst/>
                <a:cxnLst/>
                <a:rect r="r" b="b" t="t" l="l"/>
                <a:pathLst>
                  <a:path h="284797" w="1404415">
                    <a:moveTo>
                      <a:pt x="24682" y="0"/>
                    </a:moveTo>
                    <a:lnTo>
                      <a:pt x="1379733" y="0"/>
                    </a:lnTo>
                    <a:cubicBezTo>
                      <a:pt x="1393364" y="0"/>
                      <a:pt x="1404415" y="11050"/>
                      <a:pt x="1404415" y="24682"/>
                    </a:cubicBezTo>
                    <a:lnTo>
                      <a:pt x="1404415" y="260116"/>
                    </a:lnTo>
                    <a:cubicBezTo>
                      <a:pt x="1404415" y="273747"/>
                      <a:pt x="1393364" y="284797"/>
                      <a:pt x="1379733" y="284797"/>
                    </a:cubicBezTo>
                    <a:lnTo>
                      <a:pt x="24682" y="284797"/>
                    </a:lnTo>
                    <a:cubicBezTo>
                      <a:pt x="11050" y="284797"/>
                      <a:pt x="0" y="273747"/>
                      <a:pt x="0" y="260116"/>
                    </a:cubicBezTo>
                    <a:lnTo>
                      <a:pt x="0" y="24682"/>
                    </a:lnTo>
                    <a:cubicBezTo>
                      <a:pt x="0" y="11050"/>
                      <a:pt x="11050" y="0"/>
                      <a:pt x="24682" y="0"/>
                    </a:cubicBezTo>
                    <a:close/>
                  </a:path>
                </a:pathLst>
              </a:custGeom>
              <a:solidFill>
                <a:srgbClr val="2C5371"/>
              </a:solidFill>
            </p:spPr>
          </p:sp>
          <p:sp>
            <p:nvSpPr>
              <p:cNvPr name="TextBox 18" id="18"/>
              <p:cNvSpPr txBox="true"/>
              <p:nvPr/>
            </p:nvSpPr>
            <p:spPr>
              <a:xfrm>
                <a:off x="0" y="-123825"/>
                <a:ext cx="1404415" cy="408622"/>
              </a:xfrm>
              <a:prstGeom prst="rect">
                <a:avLst/>
              </a:prstGeom>
            </p:spPr>
            <p:txBody>
              <a:bodyPr anchor="ctr" rtlCol="false" tIns="50800" lIns="50800" bIns="50800" rIns="50800"/>
              <a:lstStyle/>
              <a:p>
                <a:pPr algn="ctr">
                  <a:lnSpc>
                    <a:spcPts val="4199"/>
                  </a:lnSpc>
                </a:pPr>
                <a:r>
                  <a:rPr lang="en-US" sz="2999">
                    <a:solidFill>
                      <a:srgbClr val="FFFFFF"/>
                    </a:solidFill>
                    <a:latin typeface="Mero Thai"/>
                    <a:ea typeface="Mero Thai"/>
                    <a:cs typeface="Mero Thai"/>
                    <a:sym typeface="Mero Thai"/>
                  </a:rPr>
                  <a:t>Usabilidad y UX</a:t>
                </a:r>
              </a:p>
            </p:txBody>
          </p:sp>
        </p:grpSp>
        <p:sp>
          <p:nvSpPr>
            <p:cNvPr name="Freeform 19" id="19"/>
            <p:cNvSpPr/>
            <p:nvPr/>
          </p:nvSpPr>
          <p:spPr>
            <a:xfrm flipH="false" flipV="false" rot="0">
              <a:off x="0" y="0"/>
              <a:ext cx="1257892" cy="1612682"/>
            </a:xfrm>
            <a:custGeom>
              <a:avLst/>
              <a:gdLst/>
              <a:ahLst/>
              <a:cxnLst/>
              <a:rect r="r" b="b" t="t" l="l"/>
              <a:pathLst>
                <a:path h="1612682" w="1257892">
                  <a:moveTo>
                    <a:pt x="0" y="0"/>
                  </a:moveTo>
                  <a:lnTo>
                    <a:pt x="1257892" y="0"/>
                  </a:lnTo>
                  <a:lnTo>
                    <a:pt x="1257892" y="1612682"/>
                  </a:lnTo>
                  <a:lnTo>
                    <a:pt x="0" y="16126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0716256" y="151011"/>
              <a:ext cx="1801751" cy="1461671"/>
            </a:xfrm>
            <a:custGeom>
              <a:avLst/>
              <a:gdLst/>
              <a:ahLst/>
              <a:cxnLst/>
              <a:rect r="r" b="b" t="t" l="l"/>
              <a:pathLst>
                <a:path h="1461671" w="1801751">
                  <a:moveTo>
                    <a:pt x="0" y="0"/>
                  </a:moveTo>
                  <a:lnTo>
                    <a:pt x="1801751" y="0"/>
                  </a:lnTo>
                  <a:lnTo>
                    <a:pt x="1801751" y="1461671"/>
                  </a:lnTo>
                  <a:lnTo>
                    <a:pt x="0" y="14616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21" id="21"/>
          <p:cNvGrpSpPr/>
          <p:nvPr/>
        </p:nvGrpSpPr>
        <p:grpSpPr>
          <a:xfrm rot="0">
            <a:off x="1529646" y="7633466"/>
            <a:ext cx="15228708" cy="1343644"/>
            <a:chOff x="0" y="0"/>
            <a:chExt cx="20304944" cy="1791525"/>
          </a:xfrm>
        </p:grpSpPr>
        <p:grpSp>
          <p:nvGrpSpPr>
            <p:cNvPr name="Group 22" id="22"/>
            <p:cNvGrpSpPr/>
            <p:nvPr/>
          </p:nvGrpSpPr>
          <p:grpSpPr>
            <a:xfrm rot="0">
              <a:off x="2260095" y="76867"/>
              <a:ext cx="7718202" cy="1637791"/>
              <a:chOff x="0" y="0"/>
              <a:chExt cx="1524583" cy="323514"/>
            </a:xfrm>
          </p:grpSpPr>
          <p:sp>
            <p:nvSpPr>
              <p:cNvPr name="Freeform 23" id="23"/>
              <p:cNvSpPr/>
              <p:nvPr/>
            </p:nvSpPr>
            <p:spPr>
              <a:xfrm flipH="false" flipV="false" rot="0">
                <a:off x="0" y="0"/>
                <a:ext cx="1524583" cy="323514"/>
              </a:xfrm>
              <a:custGeom>
                <a:avLst/>
                <a:gdLst/>
                <a:ahLst/>
                <a:cxnLst/>
                <a:rect r="r" b="b" t="t" l="l"/>
                <a:pathLst>
                  <a:path h="323514" w="1524583">
                    <a:moveTo>
                      <a:pt x="22736" y="0"/>
                    </a:moveTo>
                    <a:lnTo>
                      <a:pt x="1501847" y="0"/>
                    </a:lnTo>
                    <a:cubicBezTo>
                      <a:pt x="1507877" y="0"/>
                      <a:pt x="1513660" y="2395"/>
                      <a:pt x="1517924" y="6659"/>
                    </a:cubicBezTo>
                    <a:cubicBezTo>
                      <a:pt x="1522188" y="10923"/>
                      <a:pt x="1524583" y="16706"/>
                      <a:pt x="1524583" y="22736"/>
                    </a:cubicBezTo>
                    <a:lnTo>
                      <a:pt x="1524583" y="300778"/>
                    </a:lnTo>
                    <a:cubicBezTo>
                      <a:pt x="1524583" y="306808"/>
                      <a:pt x="1522188" y="312591"/>
                      <a:pt x="1517924" y="316855"/>
                    </a:cubicBezTo>
                    <a:cubicBezTo>
                      <a:pt x="1513660" y="321119"/>
                      <a:pt x="1507877" y="323514"/>
                      <a:pt x="1501847" y="323514"/>
                    </a:cubicBezTo>
                    <a:lnTo>
                      <a:pt x="22736" y="323514"/>
                    </a:lnTo>
                    <a:cubicBezTo>
                      <a:pt x="16706" y="323514"/>
                      <a:pt x="10923" y="321119"/>
                      <a:pt x="6659" y="316855"/>
                    </a:cubicBezTo>
                    <a:cubicBezTo>
                      <a:pt x="2395" y="312591"/>
                      <a:pt x="0" y="306808"/>
                      <a:pt x="0" y="300778"/>
                    </a:cubicBezTo>
                    <a:lnTo>
                      <a:pt x="0" y="22736"/>
                    </a:lnTo>
                    <a:cubicBezTo>
                      <a:pt x="0" y="16706"/>
                      <a:pt x="2395" y="10923"/>
                      <a:pt x="6659" y="6659"/>
                    </a:cubicBezTo>
                    <a:cubicBezTo>
                      <a:pt x="10923" y="2395"/>
                      <a:pt x="16706" y="0"/>
                      <a:pt x="22736" y="0"/>
                    </a:cubicBezTo>
                    <a:close/>
                  </a:path>
                </a:pathLst>
              </a:custGeom>
              <a:solidFill>
                <a:srgbClr val="2C5371"/>
              </a:solidFill>
            </p:spPr>
          </p:sp>
          <p:sp>
            <p:nvSpPr>
              <p:cNvPr name="TextBox 24" id="24"/>
              <p:cNvSpPr txBox="true"/>
              <p:nvPr/>
            </p:nvSpPr>
            <p:spPr>
              <a:xfrm>
                <a:off x="0" y="-123825"/>
                <a:ext cx="1524583" cy="447339"/>
              </a:xfrm>
              <a:prstGeom prst="rect">
                <a:avLst/>
              </a:prstGeom>
            </p:spPr>
            <p:txBody>
              <a:bodyPr anchor="ctr" rtlCol="false" tIns="50800" lIns="50800" bIns="50800" rIns="50800"/>
              <a:lstStyle/>
              <a:p>
                <a:pPr algn="ctr">
                  <a:lnSpc>
                    <a:spcPts val="4199"/>
                  </a:lnSpc>
                </a:pPr>
                <a:r>
                  <a:rPr lang="en-US" sz="2999">
                    <a:solidFill>
                      <a:srgbClr val="FFFFFF"/>
                    </a:solidFill>
                    <a:latin typeface="Mero Thai"/>
                    <a:ea typeface="Mero Thai"/>
                    <a:cs typeface="Mero Thai"/>
                    <a:sym typeface="Mero Thai"/>
                  </a:rPr>
                  <a:t>Gestión de proyectos y metodologia agil</a:t>
                </a:r>
              </a:p>
            </p:txBody>
          </p:sp>
        </p:grpSp>
        <p:grpSp>
          <p:nvGrpSpPr>
            <p:cNvPr name="Group 25" id="25"/>
            <p:cNvGrpSpPr/>
            <p:nvPr/>
          </p:nvGrpSpPr>
          <p:grpSpPr>
            <a:xfrm rot="0">
              <a:off x="13219408" y="76867"/>
              <a:ext cx="7085536" cy="1637791"/>
              <a:chOff x="0" y="0"/>
              <a:chExt cx="1399612" cy="323514"/>
            </a:xfrm>
          </p:grpSpPr>
          <p:sp>
            <p:nvSpPr>
              <p:cNvPr name="Freeform 26" id="26"/>
              <p:cNvSpPr/>
              <p:nvPr/>
            </p:nvSpPr>
            <p:spPr>
              <a:xfrm flipH="false" flipV="false" rot="0">
                <a:off x="0" y="0"/>
                <a:ext cx="1399612" cy="323514"/>
              </a:xfrm>
              <a:custGeom>
                <a:avLst/>
                <a:gdLst/>
                <a:ahLst/>
                <a:cxnLst/>
                <a:rect r="r" b="b" t="t" l="l"/>
                <a:pathLst>
                  <a:path h="323514" w="1399612">
                    <a:moveTo>
                      <a:pt x="24766" y="0"/>
                    </a:moveTo>
                    <a:lnTo>
                      <a:pt x="1374846" y="0"/>
                    </a:lnTo>
                    <a:cubicBezTo>
                      <a:pt x="1381414" y="0"/>
                      <a:pt x="1387714" y="2609"/>
                      <a:pt x="1392358" y="7254"/>
                    </a:cubicBezTo>
                    <a:cubicBezTo>
                      <a:pt x="1397003" y="11899"/>
                      <a:pt x="1399612" y="18198"/>
                      <a:pt x="1399612" y="24766"/>
                    </a:cubicBezTo>
                    <a:lnTo>
                      <a:pt x="1399612" y="298748"/>
                    </a:lnTo>
                    <a:cubicBezTo>
                      <a:pt x="1399612" y="305316"/>
                      <a:pt x="1397003" y="311616"/>
                      <a:pt x="1392358" y="316260"/>
                    </a:cubicBezTo>
                    <a:cubicBezTo>
                      <a:pt x="1387714" y="320905"/>
                      <a:pt x="1381414" y="323514"/>
                      <a:pt x="1374846" y="323514"/>
                    </a:cubicBezTo>
                    <a:lnTo>
                      <a:pt x="24766" y="323514"/>
                    </a:lnTo>
                    <a:cubicBezTo>
                      <a:pt x="11088" y="323514"/>
                      <a:pt x="0" y="312426"/>
                      <a:pt x="0" y="298748"/>
                    </a:cubicBezTo>
                    <a:lnTo>
                      <a:pt x="0" y="24766"/>
                    </a:lnTo>
                    <a:cubicBezTo>
                      <a:pt x="0" y="11088"/>
                      <a:pt x="11088" y="0"/>
                      <a:pt x="24766" y="0"/>
                    </a:cubicBezTo>
                    <a:close/>
                  </a:path>
                </a:pathLst>
              </a:custGeom>
              <a:solidFill>
                <a:srgbClr val="2C5371"/>
              </a:solidFill>
            </p:spPr>
          </p:sp>
          <p:sp>
            <p:nvSpPr>
              <p:cNvPr name="TextBox 27" id="27"/>
              <p:cNvSpPr txBox="true"/>
              <p:nvPr/>
            </p:nvSpPr>
            <p:spPr>
              <a:xfrm>
                <a:off x="0" y="-123825"/>
                <a:ext cx="1399612" cy="447339"/>
              </a:xfrm>
              <a:prstGeom prst="rect">
                <a:avLst/>
              </a:prstGeom>
            </p:spPr>
            <p:txBody>
              <a:bodyPr anchor="ctr" rtlCol="false" tIns="50800" lIns="50800" bIns="50800" rIns="50800"/>
              <a:lstStyle/>
              <a:p>
                <a:pPr algn="ctr">
                  <a:lnSpc>
                    <a:spcPts val="4199"/>
                  </a:lnSpc>
                </a:pPr>
                <a:r>
                  <a:rPr lang="en-US" sz="2999">
                    <a:solidFill>
                      <a:srgbClr val="FFFFFF"/>
                    </a:solidFill>
                    <a:latin typeface="Mero Thai"/>
                    <a:ea typeface="Mero Thai"/>
                    <a:cs typeface="Mero Thai"/>
                    <a:sym typeface="Mero Thai"/>
                  </a:rPr>
                  <a:t>Resolver problematicas reales</a:t>
                </a:r>
              </a:p>
            </p:txBody>
          </p:sp>
        </p:grpSp>
        <p:sp>
          <p:nvSpPr>
            <p:cNvPr name="Freeform 28" id="28"/>
            <p:cNvSpPr/>
            <p:nvPr/>
          </p:nvSpPr>
          <p:spPr>
            <a:xfrm flipH="false" flipV="false" rot="0">
              <a:off x="0" y="0"/>
              <a:ext cx="1923785" cy="1791525"/>
            </a:xfrm>
            <a:custGeom>
              <a:avLst/>
              <a:gdLst/>
              <a:ahLst/>
              <a:cxnLst/>
              <a:rect r="r" b="b" t="t" l="l"/>
              <a:pathLst>
                <a:path h="1791525" w="1923785">
                  <a:moveTo>
                    <a:pt x="0" y="0"/>
                  </a:moveTo>
                  <a:lnTo>
                    <a:pt x="1923785" y="0"/>
                  </a:lnTo>
                  <a:lnTo>
                    <a:pt x="1923785" y="1791525"/>
                  </a:lnTo>
                  <a:lnTo>
                    <a:pt x="0" y="17915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11049203" y="129860"/>
              <a:ext cx="1840006" cy="1531805"/>
            </a:xfrm>
            <a:custGeom>
              <a:avLst/>
              <a:gdLst/>
              <a:ahLst/>
              <a:cxnLst/>
              <a:rect r="r" b="b" t="t" l="l"/>
              <a:pathLst>
                <a:path h="1531805" w="1840006">
                  <a:moveTo>
                    <a:pt x="0" y="0"/>
                  </a:moveTo>
                  <a:lnTo>
                    <a:pt x="1840005" y="0"/>
                  </a:lnTo>
                  <a:lnTo>
                    <a:pt x="1840005" y="1531805"/>
                  </a:lnTo>
                  <a:lnTo>
                    <a:pt x="0" y="15318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30" id="30"/>
          <p:cNvSpPr txBox="true"/>
          <p:nvPr/>
        </p:nvSpPr>
        <p:spPr>
          <a:xfrm rot="0">
            <a:off x="1028700" y="1137318"/>
            <a:ext cx="13052617" cy="2396749"/>
          </a:xfrm>
          <a:prstGeom prst="rect">
            <a:avLst/>
          </a:prstGeom>
        </p:spPr>
        <p:txBody>
          <a:bodyPr anchor="t" rtlCol="false" tIns="0" lIns="0" bIns="0" rIns="0">
            <a:spAutoFit/>
          </a:bodyPr>
          <a:lstStyle/>
          <a:p>
            <a:pPr algn="l">
              <a:lnSpc>
                <a:spcPts val="9645"/>
              </a:lnSpc>
            </a:pPr>
            <a:r>
              <a:rPr lang="en-US" sz="6889">
                <a:solidFill>
                  <a:srgbClr val="34495E"/>
                </a:solidFill>
                <a:latin typeface="Intro Rust"/>
                <a:ea typeface="Intro Rust"/>
                <a:cs typeface="Intro Rust"/>
                <a:sym typeface="Intro Rust"/>
              </a:rPr>
              <a:t>Fundamentación Profesional</a:t>
            </a:r>
          </a:p>
        </p:txBody>
      </p:sp>
      <p:sp>
        <p:nvSpPr>
          <p:cNvPr name="AutoShape 31" id="31"/>
          <p:cNvSpPr/>
          <p:nvPr/>
        </p:nvSpPr>
        <p:spPr>
          <a:xfrm>
            <a:off x="1062769" y="3753929"/>
            <a:ext cx="12279327" cy="0"/>
          </a:xfrm>
          <a:prstGeom prst="line">
            <a:avLst/>
          </a:prstGeom>
          <a:ln cap="flat" w="133350">
            <a:solidFill>
              <a:srgbClr val="34495E"/>
            </a:solidFill>
            <a:prstDash val="solid"/>
            <a:headEnd type="none" len="sm" w="sm"/>
            <a:tailEnd type="none" len="sm" w="sm"/>
          </a:ln>
        </p:spPr>
      </p:sp>
      <p:sp>
        <p:nvSpPr>
          <p:cNvPr name="Freeform 32" id="32"/>
          <p:cNvSpPr/>
          <p:nvPr/>
        </p:nvSpPr>
        <p:spPr>
          <a:xfrm flipH="false" flipV="false" rot="0">
            <a:off x="8144541" y="9491460"/>
            <a:ext cx="1998919" cy="492234"/>
          </a:xfrm>
          <a:custGeom>
            <a:avLst/>
            <a:gdLst/>
            <a:ahLst/>
            <a:cxnLst/>
            <a:rect r="r" b="b" t="t" l="l"/>
            <a:pathLst>
              <a:path h="492234" w="1998919">
                <a:moveTo>
                  <a:pt x="0" y="0"/>
                </a:moveTo>
                <a:lnTo>
                  <a:pt x="1998918" y="0"/>
                </a:lnTo>
                <a:lnTo>
                  <a:pt x="1998918" y="492233"/>
                </a:lnTo>
                <a:lnTo>
                  <a:pt x="0" y="492233"/>
                </a:lnTo>
                <a:lnTo>
                  <a:pt x="0" y="0"/>
                </a:lnTo>
                <a:close/>
              </a:path>
            </a:pathLst>
          </a:custGeom>
          <a:blipFill>
            <a:blip r:embed="rId1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DAGyIdwWVYg</dc:identifier>
  <dcterms:modified xsi:type="dcterms:W3CDTF">2011-08-01T06:04:30Z</dcterms:modified>
  <cp:revision>1</cp:revision>
  <dc:title>PPT 12</dc:title>
</cp:coreProperties>
</file>